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3" autoAdjust="0"/>
    <p:restoredTop sz="94660"/>
  </p:normalViewPr>
  <p:slideViewPr>
    <p:cSldViewPr>
      <p:cViewPr varScale="1">
        <p:scale>
          <a:sx n="46" d="100"/>
          <a:sy n="46" d="100"/>
        </p:scale>
        <p:origin x="-67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6B7892-CD0C-4EC5-86B2-EF950C0686BE}" type="datetimeFigureOut">
              <a:rPr lang="es-MX" smtClean="0"/>
              <a:pPr/>
              <a:t>05/11/2014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AE8465-E68C-4C49-BC63-A299F64A4763}"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6FAE8465-E68C-4C49-BC63-A299F64A4763}" type="slidenum">
              <a:rPr lang="es-MX" smtClean="0"/>
              <a:pPr/>
              <a:t>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73873036-BA8F-407F-A445-769045E8734C}" type="datetimeFigureOut">
              <a:rPr lang="es-MX" smtClean="0"/>
              <a:pPr/>
              <a:t>05/11/2014</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DD5E606E-6C00-4999-B4C6-1A63DCE5296D}"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3873036-BA8F-407F-A445-769045E8734C}" type="datetimeFigureOut">
              <a:rPr lang="es-MX" smtClean="0"/>
              <a:pPr/>
              <a:t>05/11/2014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5E606E-6C00-4999-B4C6-1A63DCE5296D}" type="slidenum">
              <a:rPr lang="es-MX" smtClean="0"/>
              <a:pPr/>
              <a:t>‹Nº›</a:t>
            </a:fld>
            <a:endParaRPr lang="es-MX"/>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3873036-BA8F-407F-A445-769045E8734C}" type="datetimeFigureOut">
              <a:rPr lang="es-MX" smtClean="0"/>
              <a:pPr/>
              <a:t>05/11/2014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5E606E-6C00-4999-B4C6-1A63DCE5296D}" type="slidenum">
              <a:rPr lang="es-MX" smtClean="0"/>
              <a:pPr/>
              <a:t>‹Nº›</a:t>
            </a:fld>
            <a:endParaRPr lang="es-MX"/>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73873036-BA8F-407F-A445-769045E8734C}" type="datetimeFigureOut">
              <a:rPr lang="es-MX" smtClean="0"/>
              <a:pPr/>
              <a:t>05/11/2014</a:t>
            </a:fld>
            <a:endParaRPr lang="es-MX"/>
          </a:p>
        </p:txBody>
      </p:sp>
      <p:sp>
        <p:nvSpPr>
          <p:cNvPr id="9" name="8 Marcador de número de diapositiva"/>
          <p:cNvSpPr>
            <a:spLocks noGrp="1"/>
          </p:cNvSpPr>
          <p:nvPr>
            <p:ph type="sldNum" sz="quarter" idx="15"/>
          </p:nvPr>
        </p:nvSpPr>
        <p:spPr/>
        <p:txBody>
          <a:bodyPr rtlCol="0"/>
          <a:lstStyle/>
          <a:p>
            <a:fld id="{DD5E606E-6C00-4999-B4C6-1A63DCE5296D}" type="slidenum">
              <a:rPr lang="es-MX" smtClean="0"/>
              <a:pPr/>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73873036-BA8F-407F-A445-769045E8734C}" type="datetimeFigureOut">
              <a:rPr lang="es-MX" smtClean="0"/>
              <a:pPr/>
              <a:t>05/11/2014</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DD5E606E-6C00-4999-B4C6-1A63DCE5296D}"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3873036-BA8F-407F-A445-769045E8734C}" type="datetimeFigureOut">
              <a:rPr lang="es-MX" smtClean="0"/>
              <a:pPr/>
              <a:t>05/11/2014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D5E606E-6C00-4999-B4C6-1A63DCE5296D}" type="slidenum">
              <a:rPr lang="es-MX" smtClean="0"/>
              <a:pPr/>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3873036-BA8F-407F-A445-769045E8734C}" type="datetimeFigureOut">
              <a:rPr lang="es-MX" smtClean="0"/>
              <a:pPr/>
              <a:t>05/11/2014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D5E606E-6C00-4999-B4C6-1A63DCE5296D}" type="slidenum">
              <a:rPr lang="es-MX" smtClean="0"/>
              <a:pPr/>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73873036-BA8F-407F-A445-769045E8734C}" type="datetimeFigureOut">
              <a:rPr lang="es-MX" smtClean="0"/>
              <a:pPr/>
              <a:t>05/11/2014</a:t>
            </a:fld>
            <a:endParaRPr lang="es-MX"/>
          </a:p>
        </p:txBody>
      </p:sp>
      <p:sp>
        <p:nvSpPr>
          <p:cNvPr id="7" name="6 Marcador de número de diapositiva"/>
          <p:cNvSpPr>
            <a:spLocks noGrp="1"/>
          </p:cNvSpPr>
          <p:nvPr>
            <p:ph type="sldNum" sz="quarter" idx="11"/>
          </p:nvPr>
        </p:nvSpPr>
        <p:spPr/>
        <p:txBody>
          <a:bodyPr rtlCol="0"/>
          <a:lstStyle/>
          <a:p>
            <a:fld id="{DD5E606E-6C00-4999-B4C6-1A63DCE5296D}" type="slidenum">
              <a:rPr lang="es-MX" smtClean="0"/>
              <a:pPr/>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3873036-BA8F-407F-A445-769045E8734C}" type="datetimeFigureOut">
              <a:rPr lang="es-MX" smtClean="0"/>
              <a:pPr/>
              <a:t>05/11/2014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D5E606E-6C00-4999-B4C6-1A63DCE5296D}" type="slidenum">
              <a:rPr lang="es-MX" smtClean="0"/>
              <a:pPr/>
              <a:t>‹Nº›</a:t>
            </a:fld>
            <a:endParaRPr lang="es-MX"/>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73873036-BA8F-407F-A445-769045E8734C}" type="datetimeFigureOut">
              <a:rPr lang="es-MX" smtClean="0"/>
              <a:pPr/>
              <a:t>05/11/2014</a:t>
            </a:fld>
            <a:endParaRPr lang="es-MX"/>
          </a:p>
        </p:txBody>
      </p:sp>
      <p:sp>
        <p:nvSpPr>
          <p:cNvPr id="22" name="21 Marcador de número de diapositiva"/>
          <p:cNvSpPr>
            <a:spLocks noGrp="1"/>
          </p:cNvSpPr>
          <p:nvPr>
            <p:ph type="sldNum" sz="quarter" idx="15"/>
          </p:nvPr>
        </p:nvSpPr>
        <p:spPr/>
        <p:txBody>
          <a:bodyPr rtlCol="0"/>
          <a:lstStyle/>
          <a:p>
            <a:fld id="{DD5E606E-6C00-4999-B4C6-1A63DCE5296D}" type="slidenum">
              <a:rPr lang="es-MX" smtClean="0"/>
              <a:pPr/>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73873036-BA8F-407F-A445-769045E8734C}" type="datetimeFigureOut">
              <a:rPr lang="es-MX" smtClean="0"/>
              <a:pPr/>
              <a:t>05/11/2014</a:t>
            </a:fld>
            <a:endParaRPr lang="es-MX"/>
          </a:p>
        </p:txBody>
      </p:sp>
      <p:sp>
        <p:nvSpPr>
          <p:cNvPr id="18" name="17 Marcador de número de diapositiva"/>
          <p:cNvSpPr>
            <a:spLocks noGrp="1"/>
          </p:cNvSpPr>
          <p:nvPr>
            <p:ph type="sldNum" sz="quarter" idx="11"/>
          </p:nvPr>
        </p:nvSpPr>
        <p:spPr/>
        <p:txBody>
          <a:bodyPr rtlCol="0"/>
          <a:lstStyle/>
          <a:p>
            <a:fld id="{DD5E606E-6C00-4999-B4C6-1A63DCE5296D}" type="slidenum">
              <a:rPr lang="es-MX" smtClean="0"/>
              <a:pPr/>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3873036-BA8F-407F-A445-769045E8734C}" type="datetimeFigureOut">
              <a:rPr lang="es-MX" smtClean="0"/>
              <a:pPr/>
              <a:t>05/11/2014</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D5E606E-6C00-4999-B4C6-1A63DCE5296D}"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Lst>
  <p:transition spd="med">
    <p:dissolve/>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7" Type="http://schemas.openxmlformats.org/officeDocument/2006/relationships/image" Target="../media/image25.jpeg"/><Relationship Id="rId2" Type="http://schemas.openxmlformats.org/officeDocument/2006/relationships/image" Target="../media/image20.jpeg"/><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jpe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159224" y="764704"/>
            <a:ext cx="6984776" cy="1080120"/>
          </a:xfrm>
        </p:spPr>
        <p:txBody>
          <a:bodyPr>
            <a:normAutofit fontScale="90000"/>
          </a:bodyPr>
          <a:lstStyle/>
          <a:p>
            <a:pPr algn="ctr"/>
            <a:r>
              <a:rPr lang="es-MX" dirty="0" smtClean="0">
                <a:latin typeface="Cambria" pitchFamily="18" charset="0"/>
              </a:rPr>
              <a:t>COLEGIO DE BACHILLERES  </a:t>
            </a:r>
            <a:br>
              <a:rPr lang="es-MX" dirty="0" smtClean="0">
                <a:latin typeface="Cambria" pitchFamily="18" charset="0"/>
              </a:rPr>
            </a:br>
            <a:r>
              <a:rPr lang="es-MX" dirty="0" smtClean="0">
                <a:latin typeface="Cambria" pitchFamily="18" charset="0"/>
              </a:rPr>
              <a:t>PLANTEL #20 DEL VALLE</a:t>
            </a:r>
            <a:br>
              <a:rPr lang="es-MX" dirty="0" smtClean="0">
                <a:latin typeface="Cambria" pitchFamily="18" charset="0"/>
              </a:rPr>
            </a:br>
            <a:r>
              <a:rPr lang="es-MX" dirty="0" smtClean="0">
                <a:latin typeface="Cambria" pitchFamily="18" charset="0"/>
              </a:rPr>
              <a:t>“MATIAS ROMERO”</a:t>
            </a:r>
            <a:endParaRPr lang="es-MX" dirty="0">
              <a:latin typeface="Cambria" pitchFamily="18" charset="0"/>
            </a:endParaRPr>
          </a:p>
        </p:txBody>
      </p:sp>
      <p:sp>
        <p:nvSpPr>
          <p:cNvPr id="5" name="4 Subtítulo"/>
          <p:cNvSpPr>
            <a:spLocks noGrp="1"/>
          </p:cNvSpPr>
          <p:nvPr>
            <p:ph type="subTitle" idx="1"/>
          </p:nvPr>
        </p:nvSpPr>
        <p:spPr>
          <a:xfrm>
            <a:off x="1187624" y="2420888"/>
            <a:ext cx="8305800" cy="2520280"/>
          </a:xfrm>
        </p:spPr>
        <p:txBody>
          <a:bodyPr>
            <a:normAutofit/>
          </a:bodyPr>
          <a:lstStyle/>
          <a:p>
            <a:pPr algn="ctr"/>
            <a:r>
              <a:rPr lang="es-MX" sz="2400" dirty="0" smtClean="0"/>
              <a:t>NOMBRE:   YAÑEZ DÍAZ VALERIA ABIGAIL</a:t>
            </a:r>
            <a:br>
              <a:rPr lang="es-MX" sz="2400" dirty="0" smtClean="0"/>
            </a:br>
            <a:endParaRPr lang="es-MX" sz="2400" dirty="0" smtClean="0"/>
          </a:p>
          <a:p>
            <a:pPr algn="ctr"/>
            <a:r>
              <a:rPr lang="es-MX" sz="2400" dirty="0" smtClean="0"/>
              <a:t>GRUPO: 101                </a:t>
            </a:r>
          </a:p>
          <a:p>
            <a:pPr algn="ctr"/>
            <a:endParaRPr lang="es-MX" sz="2400" dirty="0" smtClean="0"/>
          </a:p>
          <a:p>
            <a:pPr algn="ctr"/>
            <a:r>
              <a:rPr lang="es-MX" sz="2400" dirty="0" smtClean="0"/>
              <a:t>TURNO: MATUTINO</a:t>
            </a:r>
          </a:p>
          <a:p>
            <a:pPr algn="ctr"/>
            <a:endParaRPr lang="es-MX" sz="2400"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3" presetClass="exit" presetSubtype="10" fill="hold" grpId="1" nodeType="afterEffect">
                                  <p:stCondLst>
                                    <p:cond delay="0"/>
                                  </p:stCondLst>
                                  <p:childTnLst>
                                    <p:animEffect transition="out" filter="blinds(horizont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par>
                          <p:cTn id="11" fill="hold">
                            <p:stCondLst>
                              <p:cond delay="500"/>
                            </p:stCondLst>
                            <p:childTnLst>
                              <p:par>
                                <p:cTn id="12" presetID="2" presetClass="exit" presetSubtype="4" fill="hold" grpId="0" nodeType="afterEffect">
                                  <p:stCondLst>
                                    <p:cond delay="0"/>
                                  </p:stCondLst>
                                  <p:childTnLst>
                                    <p:anim calcmode="lin" valueType="num">
                                      <p:cBhvr additive="base">
                                        <p:cTn id="13" dur="500"/>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p:tgtEl>
                                          <p:spTgt spid="5">
                                            <p:txEl>
                                              <p:pRg st="0" end="0"/>
                                            </p:txEl>
                                          </p:spTgt>
                                        </p:tgtEl>
                                        <p:attrNameLst>
                                          <p:attrName>ppt_y</p:attrName>
                                        </p:attrNameLst>
                                      </p:cBhvr>
                                      <p:tavLst>
                                        <p:tav tm="0">
                                          <p:val>
                                            <p:strVal val="ppt_y"/>
                                          </p:val>
                                        </p:tav>
                                        <p:tav tm="100000">
                                          <p:val>
                                            <p:strVal val="1+ppt_h/2"/>
                                          </p:val>
                                        </p:tav>
                                      </p:tavLst>
                                    </p:anim>
                                    <p:set>
                                      <p:cBhvr>
                                        <p:cTn id="15" dur="1" fill="hold">
                                          <p:stCondLst>
                                            <p:cond delay="499"/>
                                          </p:stCondLst>
                                        </p:cTn>
                                        <p:tgtEl>
                                          <p:spTgt spid="5">
                                            <p:txEl>
                                              <p:pRg st="0" end="0"/>
                                            </p:txEl>
                                          </p:spTgt>
                                        </p:tgtEl>
                                        <p:attrNameLst>
                                          <p:attrName>style.visibility</p:attrName>
                                        </p:attrNameLst>
                                      </p:cBhvr>
                                      <p:to>
                                        <p:strVal val="hidden"/>
                                      </p:to>
                                    </p:set>
                                  </p:childTnLst>
                                </p:cTn>
                              </p:par>
                            </p:childTnLst>
                          </p:cTn>
                        </p:par>
                        <p:par>
                          <p:cTn id="16" fill="hold">
                            <p:stCondLst>
                              <p:cond delay="1000"/>
                            </p:stCondLst>
                            <p:childTnLst>
                              <p:par>
                                <p:cTn id="17" presetID="2" presetClass="exit" presetSubtype="4" fill="hold" grpId="0" nodeType="afterEffect">
                                  <p:stCondLst>
                                    <p:cond delay="0"/>
                                  </p:stCondLst>
                                  <p:childTnLst>
                                    <p:anim calcmode="lin" valueType="num">
                                      <p:cBhvr additive="base">
                                        <p:cTn id="18" dur="500"/>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5">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5">
                                            <p:txEl>
                                              <p:pRg st="1" end="1"/>
                                            </p:txEl>
                                          </p:spTgt>
                                        </p:tgtEl>
                                        <p:attrNameLst>
                                          <p:attrName>style.visibility</p:attrName>
                                        </p:attrNameLst>
                                      </p:cBhvr>
                                      <p:to>
                                        <p:strVal val="hidden"/>
                                      </p:to>
                                    </p:set>
                                  </p:childTnLst>
                                </p:cTn>
                              </p:par>
                            </p:childTnLst>
                          </p:cTn>
                        </p:par>
                        <p:par>
                          <p:cTn id="21" fill="hold">
                            <p:stCondLst>
                              <p:cond delay="1500"/>
                            </p:stCondLst>
                            <p:childTnLst>
                              <p:par>
                                <p:cTn id="22" presetID="2" presetClass="exit" presetSubtype="4" fill="hold" grpId="0" nodeType="afterEffect">
                                  <p:stCondLst>
                                    <p:cond delay="0"/>
                                  </p:stCondLst>
                                  <p:childTnLst>
                                    <p:anim calcmode="lin" valueType="num">
                                      <p:cBhvr additive="base">
                                        <p:cTn id="23" dur="500"/>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p:tgtEl>
                                          <p:spTgt spid="5">
                                            <p:txEl>
                                              <p:pRg st="3" end="3"/>
                                            </p:txEl>
                                          </p:spTgt>
                                        </p:tgtEl>
                                        <p:attrNameLst>
                                          <p:attrName>ppt_y</p:attrName>
                                        </p:attrNameLst>
                                      </p:cBhvr>
                                      <p:tavLst>
                                        <p:tav tm="0">
                                          <p:val>
                                            <p:strVal val="ppt_y"/>
                                          </p:val>
                                        </p:tav>
                                        <p:tav tm="100000">
                                          <p:val>
                                            <p:strVal val="1+ppt_h/2"/>
                                          </p:val>
                                        </p:tav>
                                      </p:tavLst>
                                    </p:anim>
                                    <p:set>
                                      <p:cBhvr>
                                        <p:cTn id="25" dur="1" fill="hold">
                                          <p:stCondLst>
                                            <p:cond delay="499"/>
                                          </p:stCondLst>
                                        </p:cTn>
                                        <p:tgtEl>
                                          <p:spTgt spid="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nvPr>
        </p:nvGraphicFramePr>
        <p:xfrm>
          <a:off x="457200" y="285727"/>
          <a:ext cx="7467600" cy="6151649"/>
        </p:xfrm>
        <a:graphic>
          <a:graphicData uri="http://schemas.openxmlformats.org/drawingml/2006/table">
            <a:tbl>
              <a:tblPr firstRow="1" bandRow="1">
                <a:tableStyleId>{5C22544A-7EE6-4342-B048-85BDC9FD1C3A}</a:tableStyleId>
              </a:tblPr>
              <a:tblGrid>
                <a:gridCol w="2489200"/>
                <a:gridCol w="2489200"/>
                <a:gridCol w="2489200"/>
              </a:tblGrid>
              <a:tr h="1069852">
                <a:tc>
                  <a:txBody>
                    <a:bodyPr/>
                    <a:lstStyle/>
                    <a:p>
                      <a:pPr>
                        <a:lnSpc>
                          <a:spcPct val="115000"/>
                        </a:lnSpc>
                        <a:spcAft>
                          <a:spcPts val="0"/>
                        </a:spcAft>
                      </a:pPr>
                      <a:endParaRPr lang="es-MX" sz="1200" b="0" dirty="0">
                        <a:solidFill>
                          <a:srgbClr val="000000"/>
                        </a:solidFill>
                        <a:latin typeface="Helvetica"/>
                        <a:ea typeface="Calibri"/>
                        <a:cs typeface="Times New Roman"/>
                      </a:endParaRPr>
                    </a:p>
                    <a:p>
                      <a:pPr algn="ctr">
                        <a:lnSpc>
                          <a:spcPct val="115000"/>
                        </a:lnSpc>
                        <a:spcAft>
                          <a:spcPts val="0"/>
                        </a:spcAft>
                      </a:pPr>
                      <a:r>
                        <a:rPr lang="es-MX" sz="1200" b="0" dirty="0">
                          <a:solidFill>
                            <a:srgbClr val="000000"/>
                          </a:solidFill>
                          <a:latin typeface="Helvetica"/>
                          <a:ea typeface="Calibri"/>
                          <a:cs typeface="Times New Roman"/>
                        </a:rPr>
                        <a:t>Retroceder Página (Re </a:t>
                      </a:r>
                      <a:r>
                        <a:rPr lang="es-MX" sz="1200" b="0" dirty="0" err="1">
                          <a:solidFill>
                            <a:srgbClr val="000000"/>
                          </a:solidFill>
                          <a:latin typeface="Helvetica"/>
                          <a:ea typeface="Calibri"/>
                          <a:cs typeface="Times New Roman"/>
                        </a:rPr>
                        <a:t>pag</a:t>
                      </a:r>
                      <a:r>
                        <a:rPr lang="es-MX" sz="1200" b="0" dirty="0">
                          <a:solidFill>
                            <a:srgbClr val="000000"/>
                          </a:solidFill>
                          <a:latin typeface="Helvetica"/>
                          <a:ea typeface="Calibri"/>
                          <a:cs typeface="Times New Roman"/>
                        </a:rPr>
                        <a:t>)</a:t>
                      </a:r>
                      <a:endParaRPr lang="es-MX" sz="1100" b="0" dirty="0">
                        <a:latin typeface="Calibri"/>
                        <a:ea typeface="Calibri"/>
                        <a:cs typeface="Times New Roman"/>
                      </a:endParaRPr>
                    </a:p>
                  </a:txBody>
                  <a:tcPr marL="68580" marR="68580" marT="0" marB="0"/>
                </a:tc>
                <a:tc>
                  <a:txBody>
                    <a:bodyPr/>
                    <a:lstStyle/>
                    <a:p>
                      <a:pPr>
                        <a:lnSpc>
                          <a:spcPct val="115000"/>
                        </a:lnSpc>
                        <a:spcAft>
                          <a:spcPts val="0"/>
                        </a:spcAft>
                      </a:pPr>
                      <a:endParaRPr lang="es-MX" sz="1200" b="0" dirty="0">
                        <a:solidFill>
                          <a:srgbClr val="000000"/>
                        </a:solidFill>
                        <a:latin typeface="Helvetica"/>
                        <a:ea typeface="Calibri"/>
                        <a:cs typeface="Times New Roman"/>
                      </a:endParaRPr>
                    </a:p>
                    <a:p>
                      <a:pPr algn="ctr">
                        <a:lnSpc>
                          <a:spcPct val="115000"/>
                        </a:lnSpc>
                        <a:spcAft>
                          <a:spcPts val="0"/>
                        </a:spcAft>
                      </a:pPr>
                      <a:r>
                        <a:rPr lang="es-MX" sz="1200" b="0" dirty="0">
                          <a:solidFill>
                            <a:srgbClr val="000000"/>
                          </a:solidFill>
                          <a:latin typeface="Helvetica"/>
                          <a:ea typeface="Calibri"/>
                          <a:cs typeface="Times New Roman"/>
                        </a:rPr>
                        <a:t>Desplaza por segmentos (hacia arriba), párrafo o en pequeñas secciones en una página web.</a:t>
                      </a:r>
                      <a:endParaRPr lang="es-MX" sz="1100" b="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069852">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Avanzar Página (Av pag)</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Desplaza por segmentos (hacia abajo), párrafo o en pequeñas secciones en una página web.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802389">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Bloquear Desplazamiento (Bloq Despl)</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Su nombre lo dice, Bloquea la barra de desplazamiento.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069852">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Impr Pant</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Imprime una especie de foto, para que la puedas convertir en imagen (paint).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802389">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Bloq Num</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Activa o desactiva la sección de números (Tipo calculadora).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337315">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Del, supr </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a:solidFill>
                            <a:srgbClr val="000000"/>
                          </a:solidFill>
                          <a:latin typeface="Helvetica"/>
                          <a:ea typeface="Calibri"/>
                          <a:cs typeface="Times New Roman"/>
                        </a:rPr>
                        <a:t>Borra un carácter ó archivo. (Al reiniciar Windows presionamos éstos para entrar a la BIOS del sistema).</a:t>
                      </a:r>
                      <a:endParaRPr lang="es-MX" sz="110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bl>
          </a:graphicData>
        </a:graphic>
      </p:graphicFrame>
      <p:pic>
        <p:nvPicPr>
          <p:cNvPr id="5" name="4 Imagen" descr="http://cerezo.pntic.mec.es/rlopez33/info/4a_writer/0_moverse/images/fig_038.jpg"/>
          <p:cNvPicPr/>
          <p:nvPr/>
        </p:nvPicPr>
        <p:blipFill>
          <a:blip r:embed="rId2" cstate="print"/>
          <a:srcRect/>
          <a:stretch>
            <a:fillRect/>
          </a:stretch>
        </p:blipFill>
        <p:spPr bwMode="auto">
          <a:xfrm>
            <a:off x="6259140" y="500042"/>
            <a:ext cx="598876" cy="577255"/>
          </a:xfrm>
          <a:prstGeom prst="rect">
            <a:avLst/>
          </a:prstGeom>
          <a:noFill/>
          <a:ln w="9525">
            <a:noFill/>
            <a:miter lim="800000"/>
            <a:headEnd/>
            <a:tailEnd/>
          </a:ln>
        </p:spPr>
      </p:pic>
      <p:pic>
        <p:nvPicPr>
          <p:cNvPr id="6" name="5 Imagen" descr="http://www.techtear.com/sites/www.techtear.com/files/2347197615_f51811549f11.jpg"/>
          <p:cNvPicPr/>
          <p:nvPr/>
        </p:nvPicPr>
        <p:blipFill>
          <a:blip r:embed="rId3" cstate="print"/>
          <a:srcRect/>
          <a:stretch>
            <a:fillRect/>
          </a:stretch>
        </p:blipFill>
        <p:spPr bwMode="auto">
          <a:xfrm>
            <a:off x="5940152" y="1412776"/>
            <a:ext cx="1221921" cy="783772"/>
          </a:xfrm>
          <a:prstGeom prst="rect">
            <a:avLst/>
          </a:prstGeom>
          <a:noFill/>
          <a:ln w="9525">
            <a:noFill/>
            <a:miter lim="800000"/>
            <a:headEnd/>
            <a:tailEnd/>
          </a:ln>
        </p:spPr>
      </p:pic>
      <p:pic>
        <p:nvPicPr>
          <p:cNvPr id="7" name="6 Imagen" descr="[bloq-despl.jpg]"/>
          <p:cNvPicPr/>
          <p:nvPr/>
        </p:nvPicPr>
        <p:blipFill>
          <a:blip r:embed="rId4" cstate="print"/>
          <a:srcRect l="22363" b="21687"/>
          <a:stretch>
            <a:fillRect/>
          </a:stretch>
        </p:blipFill>
        <p:spPr bwMode="auto">
          <a:xfrm>
            <a:off x="6072198" y="2500306"/>
            <a:ext cx="1150257" cy="718457"/>
          </a:xfrm>
          <a:prstGeom prst="rect">
            <a:avLst/>
          </a:prstGeom>
          <a:noFill/>
          <a:ln w="9525">
            <a:noFill/>
            <a:miter lim="800000"/>
            <a:headEnd/>
            <a:tailEnd/>
          </a:ln>
        </p:spPr>
      </p:pic>
      <p:pic>
        <p:nvPicPr>
          <p:cNvPr id="8" name="7 Imagen" descr="http://cca.org.mx/cca/cursos/mswindu/modulo1/images/teclas/impant.jpg"/>
          <p:cNvPicPr/>
          <p:nvPr/>
        </p:nvPicPr>
        <p:blipFill>
          <a:blip r:embed="rId5" cstate="print"/>
          <a:srcRect/>
          <a:stretch>
            <a:fillRect/>
          </a:stretch>
        </p:blipFill>
        <p:spPr bwMode="auto">
          <a:xfrm>
            <a:off x="6215074" y="3500438"/>
            <a:ext cx="699407" cy="587829"/>
          </a:xfrm>
          <a:prstGeom prst="rect">
            <a:avLst/>
          </a:prstGeom>
          <a:noFill/>
          <a:ln w="9525">
            <a:noFill/>
            <a:miter lim="800000"/>
            <a:headEnd/>
            <a:tailEnd/>
          </a:ln>
        </p:spPr>
      </p:pic>
      <p:pic>
        <p:nvPicPr>
          <p:cNvPr id="9" name="8 Imagen" descr="http://informaticamicrosoft.files.wordpress.com/2010/11/bfd4d837663f0a5a2a583a044b63408f.jpg"/>
          <p:cNvPicPr/>
          <p:nvPr/>
        </p:nvPicPr>
        <p:blipFill>
          <a:blip r:embed="rId6" cstate="print"/>
          <a:srcRect l="2373" r="23303" b="59972"/>
          <a:stretch>
            <a:fillRect/>
          </a:stretch>
        </p:blipFill>
        <p:spPr bwMode="auto">
          <a:xfrm>
            <a:off x="6072198" y="4357694"/>
            <a:ext cx="1025979" cy="718457"/>
          </a:xfrm>
          <a:prstGeom prst="rect">
            <a:avLst/>
          </a:prstGeom>
          <a:noFill/>
          <a:ln w="9525">
            <a:noFill/>
            <a:miter lim="800000"/>
            <a:headEnd/>
            <a:tailEnd/>
          </a:ln>
        </p:spPr>
      </p:pic>
      <p:pic>
        <p:nvPicPr>
          <p:cNvPr id="10" name="9 Imagen" descr="http://www.monografias.com/trabajos75/teclas-computador/image020.jpg"/>
          <p:cNvPicPr/>
          <p:nvPr/>
        </p:nvPicPr>
        <p:blipFill>
          <a:blip r:embed="rId7" cstate="print"/>
          <a:srcRect/>
          <a:stretch>
            <a:fillRect/>
          </a:stretch>
        </p:blipFill>
        <p:spPr bwMode="auto">
          <a:xfrm>
            <a:off x="5929322" y="5286388"/>
            <a:ext cx="1352550" cy="1045029"/>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par>
                          <p:cTn id="8" fill="hold">
                            <p:stCondLst>
                              <p:cond delay="2000"/>
                            </p:stCondLst>
                            <p:childTnLst>
                              <p:par>
                                <p:cTn id="9" presetID="2" presetClass="exit" presetSubtype="4" fill="hold" nodeType="afterEffect">
                                  <p:stCondLst>
                                    <p:cond delay="0"/>
                                  </p:stCondLst>
                                  <p:childTnLst>
                                    <p:anim calcmode="lin" valueType="num">
                                      <p:cBhvr additive="base">
                                        <p:cTn id="10" dur="500"/>
                                        <p:tgtEl>
                                          <p:spTgt spid="8"/>
                                        </p:tgtEl>
                                        <p:attrNameLst>
                                          <p:attrName>ppt_x</p:attrName>
                                        </p:attrNameLst>
                                      </p:cBhvr>
                                      <p:tavLst>
                                        <p:tav tm="0">
                                          <p:val>
                                            <p:strVal val="ppt_x"/>
                                          </p:val>
                                        </p:tav>
                                        <p:tav tm="100000">
                                          <p:val>
                                            <p:strVal val="ppt_x"/>
                                          </p:val>
                                        </p:tav>
                                      </p:tavLst>
                                    </p:anim>
                                    <p:anim calcmode="lin" valueType="num">
                                      <p:cBhvr additive="base">
                                        <p:cTn id="11" dur="500"/>
                                        <p:tgtEl>
                                          <p:spTgt spid="8"/>
                                        </p:tgtEl>
                                        <p:attrNameLst>
                                          <p:attrName>ppt_y</p:attrName>
                                        </p:attrNameLst>
                                      </p:cBhvr>
                                      <p:tavLst>
                                        <p:tav tm="0">
                                          <p:val>
                                            <p:strVal val="ppt_y"/>
                                          </p:val>
                                        </p:tav>
                                        <p:tav tm="100000">
                                          <p:val>
                                            <p:strVal val="1+ppt_h/2"/>
                                          </p:val>
                                        </p:tav>
                                      </p:tavLst>
                                    </p:anim>
                                    <p:set>
                                      <p:cBhvr>
                                        <p:cTn id="12" dur="1" fill="hold">
                                          <p:stCondLst>
                                            <p:cond delay="499"/>
                                          </p:stCondLst>
                                        </p:cTn>
                                        <p:tgtEl>
                                          <p:spTgt spid="8"/>
                                        </p:tgtEl>
                                        <p:attrNameLst>
                                          <p:attrName>style.visibility</p:attrName>
                                        </p:attrNameLst>
                                      </p:cBhvr>
                                      <p:to>
                                        <p:strVal val="hidden"/>
                                      </p:to>
                                    </p:set>
                                  </p:childTnLst>
                                </p:cTn>
                              </p:par>
                            </p:childTnLst>
                          </p:cTn>
                        </p:par>
                        <p:par>
                          <p:cTn id="13" fill="hold">
                            <p:stCondLst>
                              <p:cond delay="2500"/>
                            </p:stCondLst>
                            <p:childTnLst>
                              <p:par>
                                <p:cTn id="14" presetID="2" presetClass="exit" presetSubtype="4" fill="hold" nodeType="afterEffect">
                                  <p:stCondLst>
                                    <p:cond delay="0"/>
                                  </p:stCondLst>
                                  <p:childTnLst>
                                    <p:anim calcmode="lin" valueType="num">
                                      <p:cBhvr additive="base">
                                        <p:cTn id="15" dur="500"/>
                                        <p:tgtEl>
                                          <p:spTgt spid="5"/>
                                        </p:tgtEl>
                                        <p:attrNameLst>
                                          <p:attrName>ppt_x</p:attrName>
                                        </p:attrNameLst>
                                      </p:cBhvr>
                                      <p:tavLst>
                                        <p:tav tm="0">
                                          <p:val>
                                            <p:strVal val="ppt_x"/>
                                          </p:val>
                                        </p:tav>
                                        <p:tav tm="100000">
                                          <p:val>
                                            <p:strVal val="ppt_x"/>
                                          </p:val>
                                        </p:tav>
                                      </p:tavLst>
                                    </p:anim>
                                    <p:anim calcmode="lin" valueType="num">
                                      <p:cBhvr additive="base">
                                        <p:cTn id="16" dur="500"/>
                                        <p:tgtEl>
                                          <p:spTgt spid="5"/>
                                        </p:tgtEl>
                                        <p:attrNameLst>
                                          <p:attrName>ppt_y</p:attrName>
                                        </p:attrNameLst>
                                      </p:cBhvr>
                                      <p:tavLst>
                                        <p:tav tm="0">
                                          <p:val>
                                            <p:strVal val="ppt_y"/>
                                          </p:val>
                                        </p:tav>
                                        <p:tav tm="100000">
                                          <p:val>
                                            <p:strVal val="1+ppt_h/2"/>
                                          </p:val>
                                        </p:tav>
                                      </p:tavLst>
                                    </p:anim>
                                    <p:set>
                                      <p:cBhvr>
                                        <p:cTn id="17" dur="1" fill="hold">
                                          <p:stCondLst>
                                            <p:cond delay="499"/>
                                          </p:stCondLst>
                                        </p:cTn>
                                        <p:tgtEl>
                                          <p:spTgt spid="5"/>
                                        </p:tgtEl>
                                        <p:attrNameLst>
                                          <p:attrName>style.visibility</p:attrName>
                                        </p:attrNameLst>
                                      </p:cBhvr>
                                      <p:to>
                                        <p:strVal val="hidden"/>
                                      </p:to>
                                    </p:set>
                                  </p:childTnLst>
                                </p:cTn>
                              </p:par>
                            </p:childTnLst>
                          </p:cTn>
                        </p:par>
                        <p:par>
                          <p:cTn id="18" fill="hold">
                            <p:stCondLst>
                              <p:cond delay="3000"/>
                            </p:stCondLst>
                            <p:childTnLst>
                              <p:par>
                                <p:cTn id="19" presetID="2" presetClass="exit" presetSubtype="4" fill="hold" nodeType="afterEffect">
                                  <p:stCondLst>
                                    <p:cond delay="0"/>
                                  </p:stCondLst>
                                  <p:childTnLst>
                                    <p:anim calcmode="lin" valueType="num">
                                      <p:cBhvr additive="base">
                                        <p:cTn id="20" dur="500"/>
                                        <p:tgtEl>
                                          <p:spTgt spid="6"/>
                                        </p:tgtEl>
                                        <p:attrNameLst>
                                          <p:attrName>ppt_x</p:attrName>
                                        </p:attrNameLst>
                                      </p:cBhvr>
                                      <p:tavLst>
                                        <p:tav tm="0">
                                          <p:val>
                                            <p:strVal val="ppt_x"/>
                                          </p:val>
                                        </p:tav>
                                        <p:tav tm="100000">
                                          <p:val>
                                            <p:strVal val="ppt_x"/>
                                          </p:val>
                                        </p:tav>
                                      </p:tavLst>
                                    </p:anim>
                                    <p:anim calcmode="lin" valueType="num">
                                      <p:cBhvr additive="base">
                                        <p:cTn id="21" dur="500"/>
                                        <p:tgtEl>
                                          <p:spTgt spid="6"/>
                                        </p:tgtEl>
                                        <p:attrNameLst>
                                          <p:attrName>ppt_y</p:attrName>
                                        </p:attrNameLst>
                                      </p:cBhvr>
                                      <p:tavLst>
                                        <p:tav tm="0">
                                          <p:val>
                                            <p:strVal val="ppt_y"/>
                                          </p:val>
                                        </p:tav>
                                        <p:tav tm="100000">
                                          <p:val>
                                            <p:strVal val="1+ppt_h/2"/>
                                          </p:val>
                                        </p:tav>
                                      </p:tavLst>
                                    </p:anim>
                                    <p:set>
                                      <p:cBhvr>
                                        <p:cTn id="22" dur="1" fill="hold">
                                          <p:stCondLst>
                                            <p:cond delay="499"/>
                                          </p:stCondLst>
                                        </p:cTn>
                                        <p:tgtEl>
                                          <p:spTgt spid="6"/>
                                        </p:tgtEl>
                                        <p:attrNameLst>
                                          <p:attrName>style.visibility</p:attrName>
                                        </p:attrNameLst>
                                      </p:cBhvr>
                                      <p:to>
                                        <p:strVal val="hidden"/>
                                      </p:to>
                                    </p:set>
                                  </p:childTnLst>
                                </p:cTn>
                              </p:par>
                            </p:childTnLst>
                          </p:cTn>
                        </p:par>
                        <p:par>
                          <p:cTn id="23" fill="hold">
                            <p:stCondLst>
                              <p:cond delay="3500"/>
                            </p:stCondLst>
                            <p:childTnLst>
                              <p:par>
                                <p:cTn id="24" presetID="2" presetClass="exit" presetSubtype="4" fill="hold" nodeType="afterEffect">
                                  <p:stCondLst>
                                    <p:cond delay="0"/>
                                  </p:stCondLst>
                                  <p:childTnLst>
                                    <p:anim calcmode="lin" valueType="num">
                                      <p:cBhvr additive="base">
                                        <p:cTn id="25" dur="500"/>
                                        <p:tgtEl>
                                          <p:spTgt spid="7"/>
                                        </p:tgtEl>
                                        <p:attrNameLst>
                                          <p:attrName>ppt_x</p:attrName>
                                        </p:attrNameLst>
                                      </p:cBhvr>
                                      <p:tavLst>
                                        <p:tav tm="0">
                                          <p:val>
                                            <p:strVal val="ppt_x"/>
                                          </p:val>
                                        </p:tav>
                                        <p:tav tm="100000">
                                          <p:val>
                                            <p:strVal val="ppt_x"/>
                                          </p:val>
                                        </p:tav>
                                      </p:tavLst>
                                    </p:anim>
                                    <p:anim calcmode="lin" valueType="num">
                                      <p:cBhvr additive="base">
                                        <p:cTn id="26" dur="500"/>
                                        <p:tgtEl>
                                          <p:spTgt spid="7"/>
                                        </p:tgtEl>
                                        <p:attrNameLst>
                                          <p:attrName>ppt_y</p:attrName>
                                        </p:attrNameLst>
                                      </p:cBhvr>
                                      <p:tavLst>
                                        <p:tav tm="0">
                                          <p:val>
                                            <p:strVal val="ppt_y"/>
                                          </p:val>
                                        </p:tav>
                                        <p:tav tm="100000">
                                          <p:val>
                                            <p:strVal val="1+ppt_h/2"/>
                                          </p:val>
                                        </p:tav>
                                      </p:tavLst>
                                    </p:anim>
                                    <p:set>
                                      <p:cBhvr>
                                        <p:cTn id="27" dur="1" fill="hold">
                                          <p:stCondLst>
                                            <p:cond delay="499"/>
                                          </p:stCondLst>
                                        </p:cTn>
                                        <p:tgtEl>
                                          <p:spTgt spid="7"/>
                                        </p:tgtEl>
                                        <p:attrNameLst>
                                          <p:attrName>style.visibility</p:attrName>
                                        </p:attrNameLst>
                                      </p:cBhvr>
                                      <p:to>
                                        <p:strVal val="hidden"/>
                                      </p:to>
                                    </p:set>
                                  </p:childTnLst>
                                </p:cTn>
                              </p:par>
                            </p:childTnLst>
                          </p:cTn>
                        </p:par>
                        <p:par>
                          <p:cTn id="28" fill="hold">
                            <p:stCondLst>
                              <p:cond delay="4000"/>
                            </p:stCondLst>
                            <p:childTnLst>
                              <p:par>
                                <p:cTn id="29" presetID="3" presetClass="exit" presetSubtype="10" fill="hold" nodeType="afterEffect">
                                  <p:stCondLst>
                                    <p:cond delay="0"/>
                                  </p:stCondLst>
                                  <p:childTnLst>
                                    <p:animEffect transition="out" filter="blinds(horizontal)">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childTnLst>
                          </p:cTn>
                        </p:par>
                        <p:par>
                          <p:cTn id="32" fill="hold">
                            <p:stCondLst>
                              <p:cond delay="4500"/>
                            </p:stCondLst>
                            <p:childTnLst>
                              <p:par>
                                <p:cTn id="33" presetID="2" presetClass="exit" presetSubtype="4" fill="hold" nodeType="afterEffect">
                                  <p:stCondLst>
                                    <p:cond delay="0"/>
                                  </p:stCondLst>
                                  <p:childTnLst>
                                    <p:anim calcmode="lin" valueType="num">
                                      <p:cBhvr additive="base">
                                        <p:cTn id="34" dur="500"/>
                                        <p:tgtEl>
                                          <p:spTgt spid="10"/>
                                        </p:tgtEl>
                                        <p:attrNameLst>
                                          <p:attrName>ppt_x</p:attrName>
                                        </p:attrNameLst>
                                      </p:cBhvr>
                                      <p:tavLst>
                                        <p:tav tm="0">
                                          <p:val>
                                            <p:strVal val="ppt_x"/>
                                          </p:val>
                                        </p:tav>
                                        <p:tav tm="100000">
                                          <p:val>
                                            <p:strVal val="ppt_x"/>
                                          </p:val>
                                        </p:tav>
                                      </p:tavLst>
                                    </p:anim>
                                    <p:anim calcmode="lin" valueType="num">
                                      <p:cBhvr additive="base">
                                        <p:cTn id="35" dur="500"/>
                                        <p:tgtEl>
                                          <p:spTgt spid="10"/>
                                        </p:tgtEl>
                                        <p:attrNameLst>
                                          <p:attrName>ppt_y</p:attrName>
                                        </p:attrNameLst>
                                      </p:cBhvr>
                                      <p:tavLst>
                                        <p:tav tm="0">
                                          <p:val>
                                            <p:strVal val="ppt_y"/>
                                          </p:val>
                                        </p:tav>
                                        <p:tav tm="100000">
                                          <p:val>
                                            <p:strVal val="1+ppt_h/2"/>
                                          </p:val>
                                        </p:tav>
                                      </p:tavLst>
                                    </p:anim>
                                    <p:set>
                                      <p:cBhvr>
                                        <p:cTn id="36"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
            </a:r>
            <a:br>
              <a:rPr lang="es-MX" dirty="0" smtClean="0"/>
            </a:br>
            <a:endParaRPr lang="es-MX" dirty="0"/>
          </a:p>
        </p:txBody>
      </p:sp>
      <p:sp>
        <p:nvSpPr>
          <p:cNvPr id="3" name="2 Marcador de contenido"/>
          <p:cNvSpPr>
            <a:spLocks noGrp="1"/>
          </p:cNvSpPr>
          <p:nvPr>
            <p:ph sz="quarter" idx="1"/>
          </p:nvPr>
        </p:nvSpPr>
        <p:spPr>
          <a:xfrm>
            <a:off x="395536" y="1484784"/>
            <a:ext cx="7467600" cy="4873752"/>
          </a:xfrm>
        </p:spPr>
        <p:txBody>
          <a:bodyPr/>
          <a:lstStyle/>
          <a:p>
            <a:endParaRPr lang="es-MX" dirty="0" smtClean="0"/>
          </a:p>
          <a:p>
            <a:pPr algn="ctr"/>
            <a:r>
              <a:rPr lang="es-MX" dirty="0" smtClean="0"/>
              <a:t>Las teclas de dirección, teclas de navegación, teclas de movimiento del cursor o flechas de dirección, son las teclas de un teclado de ordenador que sirven para mover el cursor en una dirección específica.</a:t>
            </a:r>
            <a:endParaRPr lang="es-MX" baseline="30000" dirty="0" smtClean="0"/>
          </a:p>
        </p:txBody>
      </p:sp>
      <p:sp>
        <p:nvSpPr>
          <p:cNvPr id="5" name="4 Rectángulo"/>
          <p:cNvSpPr/>
          <p:nvPr/>
        </p:nvSpPr>
        <p:spPr>
          <a:xfrm>
            <a:off x="395536" y="548680"/>
            <a:ext cx="8453902" cy="707886"/>
          </a:xfrm>
          <a:prstGeom prst="rect">
            <a:avLst/>
          </a:prstGeom>
          <a:noFill/>
        </p:spPr>
        <p:txBody>
          <a:bodyPr wrap="square" lIns="91440" tIns="45720" rIns="91440" bIns="45720">
            <a:spAutoFit/>
          </a:bodyPr>
          <a:lstStyle/>
          <a:p>
            <a:pPr algn="ctr"/>
            <a:r>
              <a:rPr lang="es-ES" sz="4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TECLAS DE NAVEGACION</a:t>
            </a:r>
            <a:endParaRPr lang="es-E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26626" name="Picture 2" descr="http://borges.dgsca.unam.mx/bachillerato/ayuda/im/ProtegerInformacion/navegacion.jpg"/>
          <p:cNvPicPr>
            <a:picLocks noChangeAspect="1" noChangeArrowheads="1"/>
          </p:cNvPicPr>
          <p:nvPr/>
        </p:nvPicPr>
        <p:blipFill>
          <a:blip r:embed="rId2" cstate="print"/>
          <a:srcRect/>
          <a:stretch>
            <a:fillRect/>
          </a:stretch>
        </p:blipFill>
        <p:spPr bwMode="auto">
          <a:xfrm>
            <a:off x="5292080" y="4437112"/>
            <a:ext cx="2354957" cy="1530181"/>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after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childTnLst>
                          </p:cTn>
                        </p:par>
                        <p:par>
                          <p:cTn id="9" fill="hold">
                            <p:stCondLst>
                              <p:cond delay="500"/>
                            </p:stCondLst>
                            <p:childTnLst>
                              <p:par>
                                <p:cTn id="10" presetID="3" presetClass="exit" presetSubtype="10" fill="hold" grpId="0" nodeType="afterEffect">
                                  <p:stCondLst>
                                    <p:cond delay="0"/>
                                  </p:stCondLst>
                                  <p:childTnLst>
                                    <p:animEffect transition="out" filter="blinds(horizontal)">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par>
                          <p:cTn id="13" fill="hold">
                            <p:stCondLst>
                              <p:cond delay="1000"/>
                            </p:stCondLst>
                            <p:childTnLst>
                              <p:par>
                                <p:cTn id="14" presetID="2" presetClass="exit" presetSubtype="4" fill="hold" nodeType="afterEffect">
                                  <p:stCondLst>
                                    <p:cond delay="0"/>
                                  </p:stCondLst>
                                  <p:childTnLst>
                                    <p:anim calcmode="lin" valueType="num">
                                      <p:cBhvr additive="base">
                                        <p:cTn id="15" dur="500"/>
                                        <p:tgtEl>
                                          <p:spTgt spid="26626"/>
                                        </p:tgtEl>
                                        <p:attrNameLst>
                                          <p:attrName>ppt_x</p:attrName>
                                        </p:attrNameLst>
                                      </p:cBhvr>
                                      <p:tavLst>
                                        <p:tav tm="0">
                                          <p:val>
                                            <p:strVal val="ppt_x"/>
                                          </p:val>
                                        </p:tav>
                                        <p:tav tm="100000">
                                          <p:val>
                                            <p:strVal val="ppt_x"/>
                                          </p:val>
                                        </p:tav>
                                      </p:tavLst>
                                    </p:anim>
                                    <p:anim calcmode="lin" valueType="num">
                                      <p:cBhvr additive="base">
                                        <p:cTn id="16" dur="500"/>
                                        <p:tgtEl>
                                          <p:spTgt spid="26626"/>
                                        </p:tgtEl>
                                        <p:attrNameLst>
                                          <p:attrName>ppt_y</p:attrName>
                                        </p:attrNameLst>
                                      </p:cBhvr>
                                      <p:tavLst>
                                        <p:tav tm="0">
                                          <p:val>
                                            <p:strVal val="ppt_y"/>
                                          </p:val>
                                        </p:tav>
                                        <p:tav tm="100000">
                                          <p:val>
                                            <p:strVal val="1+ppt_h/2"/>
                                          </p:val>
                                        </p:tav>
                                      </p:tavLst>
                                    </p:anim>
                                    <p:set>
                                      <p:cBhvr>
                                        <p:cTn id="17" dur="1" fill="hold">
                                          <p:stCondLst>
                                            <p:cond delay="499"/>
                                          </p:stCondLst>
                                        </p:cTn>
                                        <p:tgtEl>
                                          <p:spTgt spid="266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1340768"/>
            <a:ext cx="7467600" cy="4873752"/>
          </a:xfrm>
        </p:spPr>
        <p:txBody>
          <a:bodyPr/>
          <a:lstStyle/>
          <a:p>
            <a:pPr algn="ctr"/>
            <a:r>
              <a:rPr lang="es-MX" dirty="0" smtClean="0"/>
              <a:t>Un teclado alfanumérico es aquel que contiene números y letras en las mismas teclas. Generalmente se encuentran en teléfonos y celulares. También pueden aparecer en computadoras portátiles, cajeros automáticos o cualquier dispositivo en el que los números y las letras sean igualmente necesarias.</a:t>
            </a:r>
            <a:endParaRPr lang="es-MX" dirty="0"/>
          </a:p>
        </p:txBody>
      </p:sp>
      <p:sp>
        <p:nvSpPr>
          <p:cNvPr id="4" name="3 Rectángulo"/>
          <p:cNvSpPr/>
          <p:nvPr/>
        </p:nvSpPr>
        <p:spPr>
          <a:xfrm>
            <a:off x="611560" y="404664"/>
            <a:ext cx="7632848" cy="584775"/>
          </a:xfrm>
          <a:prstGeom prst="rect">
            <a:avLst/>
          </a:prstGeom>
          <a:noFill/>
        </p:spPr>
        <p:txBody>
          <a:bodyPr wrap="square" lIns="91440" tIns="45720" rIns="91440" bIns="45720">
            <a:spAutoFit/>
          </a:bodyPr>
          <a:lstStyle/>
          <a:p>
            <a:pPr algn="ctr"/>
            <a:r>
              <a:rPr lang="es-E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TECLADO ALFANUMERICO</a:t>
            </a:r>
            <a:endParaRPr lang="es-ES"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25602" name="Picture 2" descr="http://4.bp.blogspot.com/-aC9oDZGxhrs/Ta2cJQfNeFI/AAAAAAAAADM/XhdghvdcMqo/s1600/Teclado_Dvorak_Espa%25C3%25B1ol.png"/>
          <p:cNvPicPr>
            <a:picLocks noChangeAspect="1" noChangeArrowheads="1"/>
          </p:cNvPicPr>
          <p:nvPr/>
        </p:nvPicPr>
        <p:blipFill>
          <a:blip r:embed="rId2" cstate="print"/>
          <a:srcRect/>
          <a:stretch>
            <a:fillRect/>
          </a:stretch>
        </p:blipFill>
        <p:spPr bwMode="auto">
          <a:xfrm>
            <a:off x="2699792" y="4653136"/>
            <a:ext cx="4962349" cy="1656184"/>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after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par>
                          <p:cTn id="9" fill="hold">
                            <p:stCondLst>
                              <p:cond delay="500"/>
                            </p:stCondLst>
                            <p:childTnLst>
                              <p:par>
                                <p:cTn id="10" presetID="2" presetClass="exit" presetSubtype="4" fill="hold" grpId="0" nodeType="afterEffect">
                                  <p:stCondLst>
                                    <p:cond delay="0"/>
                                  </p:stCondLst>
                                  <p:childTnLst>
                                    <p:anim calcmode="lin" valueType="num">
                                      <p:cBhvr additive="base">
                                        <p:cTn id="1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p:tgtEl>
                                          <p:spTgt spid="3">
                                            <p:txEl>
                                              <p:pRg st="0" end="0"/>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3">
                                            <p:txEl>
                                              <p:pRg st="0" end="0"/>
                                            </p:txEl>
                                          </p:spTgt>
                                        </p:tgtEl>
                                        <p:attrNameLst>
                                          <p:attrName>style.visibility</p:attrName>
                                        </p:attrNameLst>
                                      </p:cBhvr>
                                      <p:to>
                                        <p:strVal val="hidden"/>
                                      </p:to>
                                    </p:set>
                                  </p:childTnLst>
                                </p:cTn>
                              </p:par>
                            </p:childTnLst>
                          </p:cTn>
                        </p:par>
                        <p:par>
                          <p:cTn id="14" fill="hold">
                            <p:stCondLst>
                              <p:cond delay="1000"/>
                            </p:stCondLst>
                            <p:childTnLst>
                              <p:par>
                                <p:cTn id="15" presetID="2" presetClass="exit" presetSubtype="4" fill="hold" nodeType="afterEffect">
                                  <p:stCondLst>
                                    <p:cond delay="0"/>
                                  </p:stCondLst>
                                  <p:childTnLst>
                                    <p:anim calcmode="lin" valueType="num">
                                      <p:cBhvr additive="base">
                                        <p:cTn id="16" dur="500"/>
                                        <p:tgtEl>
                                          <p:spTgt spid="25602"/>
                                        </p:tgtEl>
                                        <p:attrNameLst>
                                          <p:attrName>ppt_x</p:attrName>
                                        </p:attrNameLst>
                                      </p:cBhvr>
                                      <p:tavLst>
                                        <p:tav tm="0">
                                          <p:val>
                                            <p:strVal val="ppt_x"/>
                                          </p:val>
                                        </p:tav>
                                        <p:tav tm="100000">
                                          <p:val>
                                            <p:strVal val="ppt_x"/>
                                          </p:val>
                                        </p:tav>
                                      </p:tavLst>
                                    </p:anim>
                                    <p:anim calcmode="lin" valueType="num">
                                      <p:cBhvr additive="base">
                                        <p:cTn id="17" dur="500"/>
                                        <p:tgtEl>
                                          <p:spTgt spid="25602"/>
                                        </p:tgtEl>
                                        <p:attrNameLst>
                                          <p:attrName>ppt_y</p:attrName>
                                        </p:attrNameLst>
                                      </p:cBhvr>
                                      <p:tavLst>
                                        <p:tav tm="0">
                                          <p:val>
                                            <p:strVal val="ppt_y"/>
                                          </p:val>
                                        </p:tav>
                                        <p:tav tm="100000">
                                          <p:val>
                                            <p:strVal val="1+ppt_h/2"/>
                                          </p:val>
                                        </p:tav>
                                      </p:tavLst>
                                    </p:anim>
                                    <p:set>
                                      <p:cBhvr>
                                        <p:cTn id="18" dur="1" fill="hold">
                                          <p:stCondLst>
                                            <p:cond delay="499"/>
                                          </p:stCondLst>
                                        </p:cTn>
                                        <p:tgtEl>
                                          <p:spTgt spid="2560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lgn="ctr"/>
            <a:r>
              <a:rPr lang="es-MX" dirty="0" smtClean="0"/>
              <a:t>Teclas de función. Las teclas de función se utilizan para realizar tareas específicas. Aparecen etiquetadas como F1, F2, F3, etc. hasta F12. La funcionalidad de estas teclas difiere según el programa.</a:t>
            </a:r>
          </a:p>
          <a:p>
            <a:pPr algn="ctr"/>
            <a:endParaRPr lang="es-MX" dirty="0"/>
          </a:p>
        </p:txBody>
      </p:sp>
      <p:sp>
        <p:nvSpPr>
          <p:cNvPr id="4" name="3 Rectángulo"/>
          <p:cNvSpPr/>
          <p:nvPr/>
        </p:nvSpPr>
        <p:spPr>
          <a:xfrm>
            <a:off x="323528" y="476672"/>
            <a:ext cx="8392041" cy="830997"/>
          </a:xfrm>
          <a:prstGeom prst="rect">
            <a:avLst/>
          </a:prstGeom>
          <a:noFill/>
        </p:spPr>
        <p:txBody>
          <a:bodyPr wrap="square" lIns="91440" tIns="45720" rIns="91440" bIns="45720">
            <a:spAutoFit/>
          </a:bodyPr>
          <a:lstStyle/>
          <a:p>
            <a:pPr algn="ctr"/>
            <a:r>
              <a:rPr lang="es-E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TECLAS DE FUNCION</a:t>
            </a:r>
            <a:endParaRPr lang="es-E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24578" name="Picture 2" descr="http://juanhernani.galeon.com/imag/conceptos2.gif"/>
          <p:cNvPicPr>
            <a:picLocks noChangeAspect="1" noChangeArrowheads="1"/>
          </p:cNvPicPr>
          <p:nvPr/>
        </p:nvPicPr>
        <p:blipFill>
          <a:blip r:embed="rId2" cstate="print"/>
          <a:srcRect/>
          <a:stretch>
            <a:fillRect/>
          </a:stretch>
        </p:blipFill>
        <p:spPr bwMode="auto">
          <a:xfrm>
            <a:off x="1043608" y="4221088"/>
            <a:ext cx="6365496" cy="122413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after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par>
                          <p:cTn id="9" fill="hold">
                            <p:stCondLst>
                              <p:cond delay="500"/>
                            </p:stCondLst>
                            <p:childTnLst>
                              <p:par>
                                <p:cTn id="10" presetID="2" presetClass="exit" presetSubtype="4" fill="hold" grpId="0" nodeType="afterEffect">
                                  <p:stCondLst>
                                    <p:cond delay="0"/>
                                  </p:stCondLst>
                                  <p:childTnLst>
                                    <p:anim calcmode="lin" valueType="num">
                                      <p:cBhvr additive="base">
                                        <p:cTn id="1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p:tgtEl>
                                          <p:spTgt spid="3">
                                            <p:txEl>
                                              <p:pRg st="0" end="0"/>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3">
                                            <p:txEl>
                                              <p:pRg st="0" end="0"/>
                                            </p:txEl>
                                          </p:spTgt>
                                        </p:tgtEl>
                                        <p:attrNameLst>
                                          <p:attrName>style.visibility</p:attrName>
                                        </p:attrNameLst>
                                      </p:cBhvr>
                                      <p:to>
                                        <p:strVal val="hidden"/>
                                      </p:to>
                                    </p:set>
                                  </p:childTnLst>
                                </p:cTn>
                              </p:par>
                            </p:childTnLst>
                          </p:cTn>
                        </p:par>
                        <p:par>
                          <p:cTn id="14" fill="hold">
                            <p:stCondLst>
                              <p:cond delay="1000"/>
                            </p:stCondLst>
                            <p:childTnLst>
                              <p:par>
                                <p:cTn id="15" presetID="2" presetClass="exit" presetSubtype="4" fill="hold" nodeType="afterEffect">
                                  <p:stCondLst>
                                    <p:cond delay="0"/>
                                  </p:stCondLst>
                                  <p:childTnLst>
                                    <p:anim calcmode="lin" valueType="num">
                                      <p:cBhvr additive="base">
                                        <p:cTn id="16" dur="500"/>
                                        <p:tgtEl>
                                          <p:spTgt spid="24578"/>
                                        </p:tgtEl>
                                        <p:attrNameLst>
                                          <p:attrName>ppt_x</p:attrName>
                                        </p:attrNameLst>
                                      </p:cBhvr>
                                      <p:tavLst>
                                        <p:tav tm="0">
                                          <p:val>
                                            <p:strVal val="ppt_x"/>
                                          </p:val>
                                        </p:tav>
                                        <p:tav tm="100000">
                                          <p:val>
                                            <p:strVal val="ppt_x"/>
                                          </p:val>
                                        </p:tav>
                                      </p:tavLst>
                                    </p:anim>
                                    <p:anim calcmode="lin" valueType="num">
                                      <p:cBhvr additive="base">
                                        <p:cTn id="17" dur="500"/>
                                        <p:tgtEl>
                                          <p:spTgt spid="24578"/>
                                        </p:tgtEl>
                                        <p:attrNameLst>
                                          <p:attrName>ppt_y</p:attrName>
                                        </p:attrNameLst>
                                      </p:cBhvr>
                                      <p:tavLst>
                                        <p:tav tm="0">
                                          <p:val>
                                            <p:strVal val="ppt_y"/>
                                          </p:val>
                                        </p:tav>
                                        <p:tav tm="100000">
                                          <p:val>
                                            <p:strVal val="1+ppt_h/2"/>
                                          </p:val>
                                        </p:tav>
                                      </p:tavLst>
                                    </p:anim>
                                    <p:set>
                                      <p:cBhvr>
                                        <p:cTn id="18" dur="1" fill="hold">
                                          <p:stCondLst>
                                            <p:cond delay="499"/>
                                          </p:stCondLst>
                                        </p:cTn>
                                        <p:tgtEl>
                                          <p:spTgt spid="245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39552" y="1412776"/>
            <a:ext cx="7467600" cy="4873752"/>
          </a:xfrm>
        </p:spPr>
        <p:txBody>
          <a:bodyPr/>
          <a:lstStyle/>
          <a:p>
            <a:pPr algn="ctr"/>
            <a:r>
              <a:rPr lang="es-MX" dirty="0" smtClean="0"/>
              <a:t>Dichas teclas son las que se encuentran situadas a la derecha e izquierda del teclado alfanumérico.  Para que lleven a cabo alguna acción es necesario mantener pulsada la tecla especial y la tecla de combinación, al soltarlas el efecto de esta combinación se llevará a cabo. </a:t>
            </a:r>
            <a:endParaRPr lang="es-MX" dirty="0"/>
          </a:p>
        </p:txBody>
      </p:sp>
      <p:sp>
        <p:nvSpPr>
          <p:cNvPr id="4" name="3 Rectángulo"/>
          <p:cNvSpPr/>
          <p:nvPr/>
        </p:nvSpPr>
        <p:spPr>
          <a:xfrm>
            <a:off x="395536" y="476672"/>
            <a:ext cx="7812359" cy="769441"/>
          </a:xfrm>
          <a:prstGeom prst="rect">
            <a:avLst/>
          </a:prstGeom>
          <a:noFill/>
        </p:spPr>
        <p:txBody>
          <a:bodyPr wrap="square" lIns="91440" tIns="45720" rIns="91440" bIns="45720">
            <a:spAutoFit/>
          </a:bodyPr>
          <a:lstStyle/>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TECLAS ESPECIALES</a:t>
            </a:r>
            <a:endParaRPr lang="es-E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23554" name="Picture 2" descr="http://imagenes.es.sftcdn.net/blog/es/2011/03/teclas-especiales.jpg"/>
          <p:cNvPicPr>
            <a:picLocks noChangeAspect="1" noChangeArrowheads="1"/>
          </p:cNvPicPr>
          <p:nvPr/>
        </p:nvPicPr>
        <p:blipFill>
          <a:blip r:embed="rId2" cstate="print"/>
          <a:srcRect/>
          <a:stretch>
            <a:fillRect/>
          </a:stretch>
        </p:blipFill>
        <p:spPr bwMode="auto">
          <a:xfrm>
            <a:off x="1115616" y="3933056"/>
            <a:ext cx="6471201" cy="2448272"/>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after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par>
                          <p:cTn id="9" fill="hold">
                            <p:stCondLst>
                              <p:cond delay="500"/>
                            </p:stCondLst>
                            <p:childTnLst>
                              <p:par>
                                <p:cTn id="10" presetID="2" presetClass="exit" presetSubtype="4" fill="hold" grpId="0" nodeType="afterEffect">
                                  <p:stCondLst>
                                    <p:cond delay="0"/>
                                  </p:stCondLst>
                                  <p:childTnLst>
                                    <p:anim calcmode="lin" valueType="num">
                                      <p:cBhvr additive="base">
                                        <p:cTn id="1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p:tgtEl>
                                          <p:spTgt spid="3">
                                            <p:txEl>
                                              <p:pRg st="0" end="0"/>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3">
                                            <p:txEl>
                                              <p:pRg st="0" end="0"/>
                                            </p:txEl>
                                          </p:spTgt>
                                        </p:tgtEl>
                                        <p:attrNameLst>
                                          <p:attrName>style.visibility</p:attrName>
                                        </p:attrNameLst>
                                      </p:cBhvr>
                                      <p:to>
                                        <p:strVal val="hidden"/>
                                      </p:to>
                                    </p:set>
                                  </p:childTnLst>
                                </p:cTn>
                              </p:par>
                            </p:childTnLst>
                          </p:cTn>
                        </p:par>
                        <p:par>
                          <p:cTn id="14" fill="hold">
                            <p:stCondLst>
                              <p:cond delay="1000"/>
                            </p:stCondLst>
                            <p:childTnLst>
                              <p:par>
                                <p:cTn id="15" presetID="2" presetClass="exit" presetSubtype="4" fill="hold" nodeType="afterEffect">
                                  <p:stCondLst>
                                    <p:cond delay="0"/>
                                  </p:stCondLst>
                                  <p:childTnLst>
                                    <p:anim calcmode="lin" valueType="num">
                                      <p:cBhvr additive="base">
                                        <p:cTn id="16" dur="500"/>
                                        <p:tgtEl>
                                          <p:spTgt spid="23554"/>
                                        </p:tgtEl>
                                        <p:attrNameLst>
                                          <p:attrName>ppt_x</p:attrName>
                                        </p:attrNameLst>
                                      </p:cBhvr>
                                      <p:tavLst>
                                        <p:tav tm="0">
                                          <p:val>
                                            <p:strVal val="ppt_x"/>
                                          </p:val>
                                        </p:tav>
                                        <p:tav tm="100000">
                                          <p:val>
                                            <p:strVal val="ppt_x"/>
                                          </p:val>
                                        </p:tav>
                                      </p:tavLst>
                                    </p:anim>
                                    <p:anim calcmode="lin" valueType="num">
                                      <p:cBhvr additive="base">
                                        <p:cTn id="17" dur="500"/>
                                        <p:tgtEl>
                                          <p:spTgt spid="23554"/>
                                        </p:tgtEl>
                                        <p:attrNameLst>
                                          <p:attrName>ppt_y</p:attrName>
                                        </p:attrNameLst>
                                      </p:cBhvr>
                                      <p:tavLst>
                                        <p:tav tm="0">
                                          <p:val>
                                            <p:strVal val="ppt_y"/>
                                          </p:val>
                                        </p:tav>
                                        <p:tav tm="100000">
                                          <p:val>
                                            <p:strVal val="1+ppt_h/2"/>
                                          </p:val>
                                        </p:tav>
                                      </p:tavLst>
                                    </p:anim>
                                    <p:set>
                                      <p:cBhvr>
                                        <p:cTn id="18" dur="1" fill="hold">
                                          <p:stCondLst>
                                            <p:cond delay="499"/>
                                          </p:stCondLst>
                                        </p:cTn>
                                        <p:tgtEl>
                                          <p:spTgt spid="235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lgn="ctr"/>
            <a:r>
              <a:rPr lang="es-MX" dirty="0" smtClean="0"/>
              <a:t>La tecla "ESC" se utiliza principalmente para detener, cancelar o abortar un comando en el equipo. Funciona como un acceso directo para este tipo de operaciones como "No", "Salir", "Abandonar", "Cancelar" o "Anular." También puede cerrar un menú que se abrió por error</a:t>
            </a:r>
            <a:endParaRPr lang="es-MX" dirty="0"/>
          </a:p>
        </p:txBody>
      </p:sp>
      <p:sp>
        <p:nvSpPr>
          <p:cNvPr id="4" name="3 Rectángulo"/>
          <p:cNvSpPr/>
          <p:nvPr/>
        </p:nvSpPr>
        <p:spPr>
          <a:xfrm>
            <a:off x="611560" y="476672"/>
            <a:ext cx="7378944" cy="923330"/>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TECLA DE ESCAPE</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22530" name="Picture 2" descr="http://1.bp.blogspot.com/_UuaEXVjn0q4/TLN60f9PcZI/AAAAAAAAAAY/_6opoELyAG0/s1600/esc_key.png"/>
          <p:cNvPicPr>
            <a:picLocks noChangeAspect="1" noChangeArrowheads="1"/>
          </p:cNvPicPr>
          <p:nvPr/>
        </p:nvPicPr>
        <p:blipFill>
          <a:blip r:embed="rId2" cstate="print"/>
          <a:srcRect/>
          <a:stretch>
            <a:fillRect/>
          </a:stretch>
        </p:blipFill>
        <p:spPr bwMode="auto">
          <a:xfrm>
            <a:off x="5004048" y="4221088"/>
            <a:ext cx="2171816" cy="2060848"/>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after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par>
                          <p:cTn id="9" fill="hold">
                            <p:stCondLst>
                              <p:cond delay="500"/>
                            </p:stCondLst>
                            <p:childTnLst>
                              <p:par>
                                <p:cTn id="10" presetID="2" presetClass="exit" presetSubtype="4" fill="hold" grpId="0" nodeType="afterEffect">
                                  <p:stCondLst>
                                    <p:cond delay="0"/>
                                  </p:stCondLst>
                                  <p:childTnLst>
                                    <p:anim calcmode="lin" valueType="num">
                                      <p:cBhvr additive="base">
                                        <p:cTn id="1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p:tgtEl>
                                          <p:spTgt spid="3">
                                            <p:txEl>
                                              <p:pRg st="0" end="0"/>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3">
                                            <p:txEl>
                                              <p:pRg st="0" end="0"/>
                                            </p:txEl>
                                          </p:spTgt>
                                        </p:tgtEl>
                                        <p:attrNameLst>
                                          <p:attrName>style.visibility</p:attrName>
                                        </p:attrNameLst>
                                      </p:cBhvr>
                                      <p:to>
                                        <p:strVal val="hidden"/>
                                      </p:to>
                                    </p:set>
                                  </p:childTnLst>
                                </p:cTn>
                              </p:par>
                            </p:childTnLst>
                          </p:cTn>
                        </p:par>
                        <p:par>
                          <p:cTn id="14" fill="hold">
                            <p:stCondLst>
                              <p:cond delay="1000"/>
                            </p:stCondLst>
                            <p:childTnLst>
                              <p:par>
                                <p:cTn id="15" presetID="2" presetClass="exit" presetSubtype="4" fill="hold" nodeType="afterEffect">
                                  <p:stCondLst>
                                    <p:cond delay="0"/>
                                  </p:stCondLst>
                                  <p:childTnLst>
                                    <p:anim calcmode="lin" valueType="num">
                                      <p:cBhvr additive="base">
                                        <p:cTn id="16" dur="500"/>
                                        <p:tgtEl>
                                          <p:spTgt spid="22530"/>
                                        </p:tgtEl>
                                        <p:attrNameLst>
                                          <p:attrName>ppt_x</p:attrName>
                                        </p:attrNameLst>
                                      </p:cBhvr>
                                      <p:tavLst>
                                        <p:tav tm="0">
                                          <p:val>
                                            <p:strVal val="ppt_x"/>
                                          </p:val>
                                        </p:tav>
                                        <p:tav tm="100000">
                                          <p:val>
                                            <p:strVal val="ppt_x"/>
                                          </p:val>
                                        </p:tav>
                                      </p:tavLst>
                                    </p:anim>
                                    <p:anim calcmode="lin" valueType="num">
                                      <p:cBhvr additive="base">
                                        <p:cTn id="17" dur="500"/>
                                        <p:tgtEl>
                                          <p:spTgt spid="22530"/>
                                        </p:tgtEl>
                                        <p:attrNameLst>
                                          <p:attrName>ppt_y</p:attrName>
                                        </p:attrNameLst>
                                      </p:cBhvr>
                                      <p:tavLst>
                                        <p:tav tm="0">
                                          <p:val>
                                            <p:strVal val="ppt_y"/>
                                          </p:val>
                                        </p:tav>
                                        <p:tav tm="100000">
                                          <p:val>
                                            <p:strVal val="1+ppt_h/2"/>
                                          </p:val>
                                        </p:tav>
                                      </p:tavLst>
                                    </p:anim>
                                    <p:set>
                                      <p:cBhvr>
                                        <p:cTn id="18" dur="1" fill="hold">
                                          <p:stCondLst>
                                            <p:cond delay="499"/>
                                          </p:stCondLst>
                                        </p:cTn>
                                        <p:tgtEl>
                                          <p:spTgt spid="225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Marcador de contenido"/>
          <p:cNvGraphicFramePr>
            <a:graphicFrameLocks noGrp="1"/>
          </p:cNvGraphicFramePr>
          <p:nvPr>
            <p:ph sz="quarter" idx="1"/>
          </p:nvPr>
        </p:nvGraphicFramePr>
        <p:xfrm>
          <a:off x="457200" y="214290"/>
          <a:ext cx="7686699" cy="6286545"/>
        </p:xfrm>
        <a:graphic>
          <a:graphicData uri="http://schemas.openxmlformats.org/drawingml/2006/table">
            <a:tbl>
              <a:tblPr firstRow="1" bandRow="1">
                <a:tableStyleId>{5C22544A-7EE6-4342-B048-85BDC9FD1C3A}</a:tableStyleId>
              </a:tblPr>
              <a:tblGrid>
                <a:gridCol w="2562233"/>
                <a:gridCol w="2562233"/>
                <a:gridCol w="2562233"/>
              </a:tblGrid>
              <a:tr h="549075">
                <a:tc>
                  <a:txBody>
                    <a:bodyPr/>
                    <a:lstStyle/>
                    <a:p>
                      <a:pPr algn="ctr">
                        <a:lnSpc>
                          <a:spcPct val="115000"/>
                        </a:lnSpc>
                        <a:spcAft>
                          <a:spcPts val="0"/>
                        </a:spcAft>
                      </a:pPr>
                      <a:r>
                        <a:rPr lang="es-MX" sz="1800" dirty="0">
                          <a:solidFill>
                            <a:srgbClr val="000000"/>
                          </a:solidFill>
                          <a:latin typeface="Calibri"/>
                          <a:ea typeface="Calibri"/>
                          <a:cs typeface="Times New Roman"/>
                        </a:rPr>
                        <a:t>NOMBRE DE LA TECLA</a:t>
                      </a:r>
                      <a:endParaRPr lang="es-MX" sz="1100" dirty="0">
                        <a:latin typeface="Calibri"/>
                        <a:ea typeface="Calibri"/>
                        <a:cs typeface="Times New Roman"/>
                      </a:endParaRPr>
                    </a:p>
                  </a:txBody>
                  <a:tcPr marL="68580" marR="68580" marT="0" marB="0"/>
                </a:tc>
                <a:tc>
                  <a:txBody>
                    <a:bodyPr/>
                    <a:lstStyle/>
                    <a:p>
                      <a:pPr algn="ctr">
                        <a:lnSpc>
                          <a:spcPct val="115000"/>
                        </a:lnSpc>
                        <a:spcAft>
                          <a:spcPts val="0"/>
                        </a:spcAft>
                      </a:pPr>
                      <a:r>
                        <a:rPr lang="es-MX" sz="1800" dirty="0">
                          <a:solidFill>
                            <a:srgbClr val="000000"/>
                          </a:solidFill>
                          <a:latin typeface="Calibri"/>
                          <a:ea typeface="Calibri"/>
                          <a:cs typeface="Times New Roman"/>
                        </a:rPr>
                        <a:t>FUNCION</a:t>
                      </a:r>
                      <a:endParaRPr lang="es-MX" sz="1100" dirty="0">
                        <a:latin typeface="Calibri"/>
                        <a:ea typeface="Calibri"/>
                        <a:cs typeface="Times New Roman"/>
                      </a:endParaRPr>
                    </a:p>
                  </a:txBody>
                  <a:tcPr marL="68580" marR="68580" marT="0" marB="0"/>
                </a:tc>
                <a:tc>
                  <a:txBody>
                    <a:bodyPr/>
                    <a:lstStyle/>
                    <a:p>
                      <a:pPr algn="ctr">
                        <a:lnSpc>
                          <a:spcPct val="115000"/>
                        </a:lnSpc>
                        <a:spcAft>
                          <a:spcPts val="0"/>
                        </a:spcAft>
                      </a:pPr>
                      <a:r>
                        <a:rPr lang="es-MX" sz="1800">
                          <a:solidFill>
                            <a:srgbClr val="000000"/>
                          </a:solidFill>
                          <a:latin typeface="Calibri"/>
                          <a:ea typeface="Calibri"/>
                          <a:cs typeface="Times New Roman"/>
                        </a:rPr>
                        <a:t>IMAGEN</a:t>
                      </a:r>
                      <a:endParaRPr lang="es-MX" sz="1100">
                        <a:latin typeface="Calibri"/>
                        <a:ea typeface="Calibri"/>
                        <a:cs typeface="Times New Roman"/>
                      </a:endParaRPr>
                    </a:p>
                  </a:txBody>
                  <a:tcPr marL="68580" marR="68580" marT="0" marB="0"/>
                </a:tc>
              </a:tr>
              <a:tr h="1201691">
                <a:tc>
                  <a:txBody>
                    <a:bodyPr/>
                    <a:lstStyle/>
                    <a:p>
                      <a:pP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err="1">
                          <a:solidFill>
                            <a:srgbClr val="000000"/>
                          </a:solidFill>
                          <a:latin typeface="Helvetica"/>
                          <a:ea typeface="Calibri"/>
                          <a:cs typeface="Times New Roman"/>
                        </a:rPr>
                        <a:t>Esc</a:t>
                      </a:r>
                      <a:endParaRPr lang="es-MX" sz="1100" dirty="0">
                        <a:latin typeface="Calibri"/>
                        <a:ea typeface="Calibri"/>
                        <a:cs typeface="Times New Roman"/>
                      </a:endParaRPr>
                    </a:p>
                  </a:txBody>
                  <a:tcPr marL="68580" marR="68580" marT="0" marB="0"/>
                </a:tc>
                <a:tc>
                  <a:txBody>
                    <a:bodyPr/>
                    <a:lstStyle/>
                    <a:p>
                      <a:pPr algn="ctr">
                        <a:lnSpc>
                          <a:spcPct val="115000"/>
                        </a:lnSpc>
                        <a:spcAft>
                          <a:spcPts val="0"/>
                        </a:spcAft>
                      </a:pPr>
                      <a:r>
                        <a:rPr lang="es-MX" sz="1200">
                          <a:solidFill>
                            <a:srgbClr val="000000"/>
                          </a:solidFill>
                          <a:latin typeface="Helvetica"/>
                          <a:ea typeface="Calibri"/>
                          <a:cs typeface="Times New Roman"/>
                        </a:rPr>
                        <a:t/>
                      </a:r>
                      <a:br>
                        <a:rPr lang="es-MX" sz="1200">
                          <a:solidFill>
                            <a:srgbClr val="000000"/>
                          </a:solidFill>
                          <a:latin typeface="Helvetica"/>
                          <a:ea typeface="Calibri"/>
                          <a:cs typeface="Times New Roman"/>
                        </a:rPr>
                      </a:br>
                      <a:r>
                        <a:rPr lang="es-MX" sz="1200">
                          <a:solidFill>
                            <a:srgbClr val="000000"/>
                          </a:solidFill>
                          <a:latin typeface="Helvetica"/>
                          <a:ea typeface="Calibri"/>
                          <a:cs typeface="Times New Roman"/>
                        </a:rPr>
                        <a:t>Para cancelar acciones en progreso o cerrar algunos cuadros de dialogo.</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930707">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a:solidFill>
                            <a:srgbClr val="000000"/>
                          </a:solidFill>
                          <a:latin typeface="Helvetica"/>
                          <a:ea typeface="Calibri"/>
                          <a:cs typeface="Times New Roman"/>
                        </a:rPr>
                        <a:t>Tabulador (</a:t>
                      </a:r>
                      <a:r>
                        <a:rPr lang="es-MX" sz="1200" dirty="0" err="1">
                          <a:solidFill>
                            <a:srgbClr val="000000"/>
                          </a:solidFill>
                          <a:latin typeface="Helvetica"/>
                          <a:ea typeface="Calibri"/>
                          <a:cs typeface="Times New Roman"/>
                        </a:rPr>
                        <a:t>Tab</a:t>
                      </a:r>
                      <a:endParaRPr lang="es-MX" sz="1100" dirty="0">
                        <a:latin typeface="Calibri"/>
                        <a:ea typeface="Calibri"/>
                        <a:cs typeface="Times New Roman"/>
                      </a:endParaRPr>
                    </a:p>
                  </a:txBody>
                  <a:tcPr marL="68580" marR="68580" marT="0" marB="0"/>
                </a:tc>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Para cambiar o saltar rapidamente entre secciones ó textos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901267">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Bloq Mayus</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r>
                        <a:rPr lang="es-MX" sz="1200">
                          <a:solidFill>
                            <a:srgbClr val="000000"/>
                          </a:solidFill>
                          <a:latin typeface="Helvetica"/>
                          <a:ea typeface="Calibri"/>
                          <a:cs typeface="Times New Roman"/>
                        </a:rPr>
                        <a:t> </a:t>
                      </a:r>
                      <a:endParaRPr lang="es-MX" sz="1100">
                        <a:latin typeface="Calibri"/>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Activa o desactiva las letras mayúsculas.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201691">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Shift</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a:solidFill>
                            <a:srgbClr val="000000"/>
                          </a:solidFill>
                          <a:latin typeface="Helvetica"/>
                          <a:ea typeface="Calibri"/>
                          <a:cs typeface="Times New Roman"/>
                        </a:rPr>
                        <a:t>No hace nada por si sola, a excepción de que haga alguna combinación de teclas</a:t>
                      </a:r>
                      <a:endParaRPr lang="es-MX" sz="110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502114">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Control</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a:solidFill>
                            <a:srgbClr val="000000"/>
                          </a:solidFill>
                          <a:latin typeface="Helvetica"/>
                          <a:ea typeface="Calibri"/>
                          <a:cs typeface="Times New Roman"/>
                        </a:rPr>
                        <a:t>No hace nada por si sola, a excepción que muestra donde se encuentra el cursor y que haga alguna combinación de teclas. </a:t>
                      </a:r>
                      <a:endParaRPr lang="es-MX" sz="110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bl>
          </a:graphicData>
        </a:graphic>
      </p:graphicFrame>
      <p:pic>
        <p:nvPicPr>
          <p:cNvPr id="9" name="8 Imagen" descr="http://1.bp.blogspot.com/_m-RVhnbBmO4/TJ0cxj-YNNI/AAAAAAAAABA/Er9SICklafw/s1600/esc.jpg"/>
          <p:cNvPicPr/>
          <p:nvPr/>
        </p:nvPicPr>
        <p:blipFill>
          <a:blip r:embed="rId2" cstate="print"/>
          <a:srcRect/>
          <a:stretch>
            <a:fillRect/>
          </a:stretch>
        </p:blipFill>
        <p:spPr bwMode="auto">
          <a:xfrm>
            <a:off x="6357950" y="1000108"/>
            <a:ext cx="846712" cy="817124"/>
          </a:xfrm>
          <a:prstGeom prst="rect">
            <a:avLst/>
          </a:prstGeom>
          <a:noFill/>
          <a:ln w="9525">
            <a:noFill/>
            <a:miter lim="800000"/>
            <a:headEnd/>
            <a:tailEnd/>
          </a:ln>
        </p:spPr>
      </p:pic>
      <p:pic>
        <p:nvPicPr>
          <p:cNvPr id="10" name="9 Imagen" descr="http://www.soporteapc.com/wp-content/uploads/2012/04/image5.png"/>
          <p:cNvPicPr/>
          <p:nvPr/>
        </p:nvPicPr>
        <p:blipFill>
          <a:blip r:embed="rId3" cstate="print"/>
          <a:srcRect/>
          <a:stretch>
            <a:fillRect/>
          </a:stretch>
        </p:blipFill>
        <p:spPr bwMode="auto">
          <a:xfrm>
            <a:off x="6215074" y="2071678"/>
            <a:ext cx="1274728" cy="778212"/>
          </a:xfrm>
          <a:prstGeom prst="rect">
            <a:avLst/>
          </a:prstGeom>
          <a:noFill/>
          <a:ln w="9525">
            <a:noFill/>
            <a:miter lim="800000"/>
            <a:headEnd/>
            <a:tailEnd/>
          </a:ln>
        </p:spPr>
      </p:pic>
      <p:pic>
        <p:nvPicPr>
          <p:cNvPr id="11" name="10 Imagen" descr="http://i46.tinypic.com/35ir420.jpg"/>
          <p:cNvPicPr/>
          <p:nvPr/>
        </p:nvPicPr>
        <p:blipFill>
          <a:blip r:embed="rId4" cstate="print"/>
          <a:srcRect/>
          <a:stretch>
            <a:fillRect/>
          </a:stretch>
        </p:blipFill>
        <p:spPr bwMode="auto">
          <a:xfrm>
            <a:off x="6286512" y="3000372"/>
            <a:ext cx="1187180" cy="768485"/>
          </a:xfrm>
          <a:prstGeom prst="rect">
            <a:avLst/>
          </a:prstGeom>
          <a:noFill/>
          <a:ln w="9525">
            <a:noFill/>
            <a:miter lim="800000"/>
            <a:headEnd/>
            <a:tailEnd/>
          </a:ln>
        </p:spPr>
      </p:pic>
      <p:pic>
        <p:nvPicPr>
          <p:cNvPr id="12" name="11 Imagen" descr="http://4.bp.blogspot.com/_rOyJS2MXzGY/TICYnjXXNVI/AAAAAAAAEsA/OFN11drfFB0/s1600/shift_key.png"/>
          <p:cNvPicPr/>
          <p:nvPr/>
        </p:nvPicPr>
        <p:blipFill>
          <a:blip r:embed="rId5" cstate="print"/>
          <a:srcRect/>
          <a:stretch>
            <a:fillRect/>
          </a:stretch>
        </p:blipFill>
        <p:spPr bwMode="auto">
          <a:xfrm>
            <a:off x="6000760" y="4000504"/>
            <a:ext cx="1683290" cy="680936"/>
          </a:xfrm>
          <a:prstGeom prst="rect">
            <a:avLst/>
          </a:prstGeom>
          <a:noFill/>
          <a:ln w="9525">
            <a:noFill/>
            <a:miter lim="800000"/>
            <a:headEnd/>
            <a:tailEnd/>
          </a:ln>
        </p:spPr>
      </p:pic>
      <p:pic>
        <p:nvPicPr>
          <p:cNvPr id="13" name="12 Imagen" descr="http://1.bp.blogspot.com/-UnD8ileqyo8/Uk77ud_hh-I/AAAAAAAADmY/Df9I8BD-84E/s400/TeclaCTRL.jpg"/>
          <p:cNvPicPr/>
          <p:nvPr/>
        </p:nvPicPr>
        <p:blipFill>
          <a:blip r:embed="rId6" cstate="print"/>
          <a:srcRect/>
          <a:stretch>
            <a:fillRect/>
          </a:stretch>
        </p:blipFill>
        <p:spPr bwMode="auto">
          <a:xfrm>
            <a:off x="6072198" y="5143512"/>
            <a:ext cx="1557033" cy="1167319"/>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nodeType="afterEffect">
                                  <p:stCondLst>
                                    <p:cond delay="0"/>
                                  </p:stCondLst>
                                  <p:childTnLst>
                                    <p:anim calcmode="lin" valueType="num">
                                      <p:cBhvr additive="base">
                                        <p:cTn id="6" dur="500"/>
                                        <p:tgtEl>
                                          <p:spTgt spid="9"/>
                                        </p:tgtEl>
                                        <p:attrNameLst>
                                          <p:attrName>ppt_x</p:attrName>
                                        </p:attrNameLst>
                                      </p:cBhvr>
                                      <p:tavLst>
                                        <p:tav tm="0">
                                          <p:val>
                                            <p:strVal val="ppt_x"/>
                                          </p:val>
                                        </p:tav>
                                        <p:tav tm="100000">
                                          <p:val>
                                            <p:strVal val="ppt_x"/>
                                          </p:val>
                                        </p:tav>
                                      </p:tavLst>
                                    </p:anim>
                                    <p:anim calcmode="lin" valueType="num">
                                      <p:cBhvr additive="base">
                                        <p:cTn id="7" dur="500"/>
                                        <p:tgtEl>
                                          <p:spTgt spid="9"/>
                                        </p:tgtEl>
                                        <p:attrNameLst>
                                          <p:attrName>ppt_y</p:attrName>
                                        </p:attrNameLst>
                                      </p:cBhvr>
                                      <p:tavLst>
                                        <p:tav tm="0">
                                          <p:val>
                                            <p:strVal val="ppt_y"/>
                                          </p:val>
                                        </p:tav>
                                        <p:tav tm="100000">
                                          <p:val>
                                            <p:strVal val="1+ppt_h/2"/>
                                          </p:val>
                                        </p:tav>
                                      </p:tavLst>
                                    </p:anim>
                                    <p:set>
                                      <p:cBhvr>
                                        <p:cTn id="8" dur="1" fill="hold">
                                          <p:stCondLst>
                                            <p:cond delay="499"/>
                                          </p:stCondLst>
                                        </p:cTn>
                                        <p:tgtEl>
                                          <p:spTgt spid="9"/>
                                        </p:tgtEl>
                                        <p:attrNameLst>
                                          <p:attrName>style.visibility</p:attrName>
                                        </p:attrNameLst>
                                      </p:cBhvr>
                                      <p:to>
                                        <p:strVal val="hidden"/>
                                      </p:to>
                                    </p:set>
                                  </p:childTnLst>
                                </p:cTn>
                              </p:par>
                            </p:childTnLst>
                          </p:cTn>
                        </p:par>
                        <p:par>
                          <p:cTn id="9" fill="hold">
                            <p:stCondLst>
                              <p:cond delay="500"/>
                            </p:stCondLst>
                            <p:childTnLst>
                              <p:par>
                                <p:cTn id="10" presetID="2" presetClass="exit" presetSubtype="4" fill="hold" nodeType="afterEffect">
                                  <p:stCondLst>
                                    <p:cond delay="0"/>
                                  </p:stCondLst>
                                  <p:childTnLst>
                                    <p:anim calcmode="lin" valueType="num">
                                      <p:cBhvr additive="base">
                                        <p:cTn id="11" dur="500"/>
                                        <p:tgtEl>
                                          <p:spTgt spid="10"/>
                                        </p:tgtEl>
                                        <p:attrNameLst>
                                          <p:attrName>ppt_x</p:attrName>
                                        </p:attrNameLst>
                                      </p:cBhvr>
                                      <p:tavLst>
                                        <p:tav tm="0">
                                          <p:val>
                                            <p:strVal val="ppt_x"/>
                                          </p:val>
                                        </p:tav>
                                        <p:tav tm="100000">
                                          <p:val>
                                            <p:strVal val="ppt_x"/>
                                          </p:val>
                                        </p:tav>
                                      </p:tavLst>
                                    </p:anim>
                                    <p:anim calcmode="lin" valueType="num">
                                      <p:cBhvr additive="base">
                                        <p:cTn id="12" dur="500"/>
                                        <p:tgtEl>
                                          <p:spTgt spid="10"/>
                                        </p:tgtEl>
                                        <p:attrNameLst>
                                          <p:attrName>ppt_y</p:attrName>
                                        </p:attrNameLst>
                                      </p:cBhvr>
                                      <p:tavLst>
                                        <p:tav tm="0">
                                          <p:val>
                                            <p:strVal val="ppt_y"/>
                                          </p:val>
                                        </p:tav>
                                        <p:tav tm="100000">
                                          <p:val>
                                            <p:strVal val="1+ppt_h/2"/>
                                          </p:val>
                                        </p:tav>
                                      </p:tavLst>
                                    </p:anim>
                                    <p:set>
                                      <p:cBhvr>
                                        <p:cTn id="13" dur="1" fill="hold">
                                          <p:stCondLst>
                                            <p:cond delay="499"/>
                                          </p:stCondLst>
                                        </p:cTn>
                                        <p:tgtEl>
                                          <p:spTgt spid="10"/>
                                        </p:tgtEl>
                                        <p:attrNameLst>
                                          <p:attrName>style.visibility</p:attrName>
                                        </p:attrNameLst>
                                      </p:cBhvr>
                                      <p:to>
                                        <p:strVal val="hidden"/>
                                      </p:to>
                                    </p:set>
                                  </p:childTnLst>
                                </p:cTn>
                              </p:par>
                            </p:childTnLst>
                          </p:cTn>
                        </p:par>
                        <p:par>
                          <p:cTn id="14" fill="hold">
                            <p:stCondLst>
                              <p:cond delay="1000"/>
                            </p:stCondLst>
                            <p:childTnLst>
                              <p:par>
                                <p:cTn id="15" presetID="2" presetClass="exit" presetSubtype="4" fill="hold" nodeType="afterEffect">
                                  <p:stCondLst>
                                    <p:cond delay="0"/>
                                  </p:stCondLst>
                                  <p:childTnLst>
                                    <p:anim calcmode="lin" valueType="num">
                                      <p:cBhvr additive="base">
                                        <p:cTn id="16" dur="500"/>
                                        <p:tgtEl>
                                          <p:spTgt spid="11"/>
                                        </p:tgtEl>
                                        <p:attrNameLst>
                                          <p:attrName>ppt_x</p:attrName>
                                        </p:attrNameLst>
                                      </p:cBhvr>
                                      <p:tavLst>
                                        <p:tav tm="0">
                                          <p:val>
                                            <p:strVal val="ppt_x"/>
                                          </p:val>
                                        </p:tav>
                                        <p:tav tm="100000">
                                          <p:val>
                                            <p:strVal val="ppt_x"/>
                                          </p:val>
                                        </p:tav>
                                      </p:tavLst>
                                    </p:anim>
                                    <p:anim calcmode="lin" valueType="num">
                                      <p:cBhvr additive="base">
                                        <p:cTn id="17" dur="500"/>
                                        <p:tgtEl>
                                          <p:spTgt spid="11"/>
                                        </p:tgtEl>
                                        <p:attrNameLst>
                                          <p:attrName>ppt_y</p:attrName>
                                        </p:attrNameLst>
                                      </p:cBhvr>
                                      <p:tavLst>
                                        <p:tav tm="0">
                                          <p:val>
                                            <p:strVal val="ppt_y"/>
                                          </p:val>
                                        </p:tav>
                                        <p:tav tm="100000">
                                          <p:val>
                                            <p:strVal val="1+ppt_h/2"/>
                                          </p:val>
                                        </p:tav>
                                      </p:tavLst>
                                    </p:anim>
                                    <p:set>
                                      <p:cBhvr>
                                        <p:cTn id="18" dur="1" fill="hold">
                                          <p:stCondLst>
                                            <p:cond delay="499"/>
                                          </p:stCondLst>
                                        </p:cTn>
                                        <p:tgtEl>
                                          <p:spTgt spid="11"/>
                                        </p:tgtEl>
                                        <p:attrNameLst>
                                          <p:attrName>style.visibility</p:attrName>
                                        </p:attrNameLst>
                                      </p:cBhvr>
                                      <p:to>
                                        <p:strVal val="hidden"/>
                                      </p:to>
                                    </p:set>
                                  </p:childTnLst>
                                </p:cTn>
                              </p:par>
                            </p:childTnLst>
                          </p:cTn>
                        </p:par>
                        <p:par>
                          <p:cTn id="19" fill="hold">
                            <p:stCondLst>
                              <p:cond delay="1500"/>
                            </p:stCondLst>
                            <p:childTnLst>
                              <p:par>
                                <p:cTn id="20" presetID="2" presetClass="exit" presetSubtype="4" fill="hold" nodeType="afterEffect">
                                  <p:stCondLst>
                                    <p:cond delay="0"/>
                                  </p:stCondLst>
                                  <p:childTnLst>
                                    <p:anim calcmode="lin" valueType="num">
                                      <p:cBhvr additive="base">
                                        <p:cTn id="21" dur="500"/>
                                        <p:tgtEl>
                                          <p:spTgt spid="12"/>
                                        </p:tgtEl>
                                        <p:attrNameLst>
                                          <p:attrName>ppt_x</p:attrName>
                                        </p:attrNameLst>
                                      </p:cBhvr>
                                      <p:tavLst>
                                        <p:tav tm="0">
                                          <p:val>
                                            <p:strVal val="ppt_x"/>
                                          </p:val>
                                        </p:tav>
                                        <p:tav tm="100000">
                                          <p:val>
                                            <p:strVal val="ppt_x"/>
                                          </p:val>
                                        </p:tav>
                                      </p:tavLst>
                                    </p:anim>
                                    <p:anim calcmode="lin" valueType="num">
                                      <p:cBhvr additive="base">
                                        <p:cTn id="22" dur="500"/>
                                        <p:tgtEl>
                                          <p:spTgt spid="12"/>
                                        </p:tgtEl>
                                        <p:attrNameLst>
                                          <p:attrName>ppt_y</p:attrName>
                                        </p:attrNameLst>
                                      </p:cBhvr>
                                      <p:tavLst>
                                        <p:tav tm="0">
                                          <p:val>
                                            <p:strVal val="ppt_y"/>
                                          </p:val>
                                        </p:tav>
                                        <p:tav tm="100000">
                                          <p:val>
                                            <p:strVal val="1+ppt_h/2"/>
                                          </p:val>
                                        </p:tav>
                                      </p:tavLst>
                                    </p:anim>
                                    <p:set>
                                      <p:cBhvr>
                                        <p:cTn id="23" dur="1" fill="hold">
                                          <p:stCondLst>
                                            <p:cond delay="499"/>
                                          </p:stCondLst>
                                        </p:cTn>
                                        <p:tgtEl>
                                          <p:spTgt spid="12"/>
                                        </p:tgtEl>
                                        <p:attrNameLst>
                                          <p:attrName>style.visibility</p:attrName>
                                        </p:attrNameLst>
                                      </p:cBhvr>
                                      <p:to>
                                        <p:strVal val="hidden"/>
                                      </p:to>
                                    </p:set>
                                  </p:childTnLst>
                                </p:cTn>
                              </p:par>
                            </p:childTnLst>
                          </p:cTn>
                        </p:par>
                        <p:par>
                          <p:cTn id="24" fill="hold">
                            <p:stCondLst>
                              <p:cond delay="2000"/>
                            </p:stCondLst>
                            <p:childTnLst>
                              <p:par>
                                <p:cTn id="25" presetID="2" presetClass="exit" presetSubtype="4" fill="hold" nodeType="afterEffect">
                                  <p:stCondLst>
                                    <p:cond delay="0"/>
                                  </p:stCondLst>
                                  <p:childTnLst>
                                    <p:anim calcmode="lin" valueType="num">
                                      <p:cBhvr additive="base">
                                        <p:cTn id="26" dur="500"/>
                                        <p:tgtEl>
                                          <p:spTgt spid="13"/>
                                        </p:tgtEl>
                                        <p:attrNameLst>
                                          <p:attrName>ppt_x</p:attrName>
                                        </p:attrNameLst>
                                      </p:cBhvr>
                                      <p:tavLst>
                                        <p:tav tm="0">
                                          <p:val>
                                            <p:strVal val="ppt_x"/>
                                          </p:val>
                                        </p:tav>
                                        <p:tav tm="100000">
                                          <p:val>
                                            <p:strVal val="ppt_x"/>
                                          </p:val>
                                        </p:tav>
                                      </p:tavLst>
                                    </p:anim>
                                    <p:anim calcmode="lin" valueType="num">
                                      <p:cBhvr additive="base">
                                        <p:cTn id="27" dur="500"/>
                                        <p:tgtEl>
                                          <p:spTgt spid="13"/>
                                        </p:tgtEl>
                                        <p:attrNameLst>
                                          <p:attrName>ppt_y</p:attrName>
                                        </p:attrNameLst>
                                      </p:cBhvr>
                                      <p:tavLst>
                                        <p:tav tm="0">
                                          <p:val>
                                            <p:strVal val="ppt_y"/>
                                          </p:val>
                                        </p:tav>
                                        <p:tav tm="100000">
                                          <p:val>
                                            <p:strVal val="1+ppt_h/2"/>
                                          </p:val>
                                        </p:tav>
                                      </p:tavLst>
                                    </p:anim>
                                    <p:set>
                                      <p:cBhvr>
                                        <p:cTn id="28" dur="1" fill="hold">
                                          <p:stCondLst>
                                            <p:cond delay="499"/>
                                          </p:stCondLst>
                                        </p:cTn>
                                        <p:tgtEl>
                                          <p:spTgt spid="13"/>
                                        </p:tgtEl>
                                        <p:attrNameLst>
                                          <p:attrName>style.visibility</p:attrName>
                                        </p:attrNameLst>
                                      </p:cBhvr>
                                      <p:to>
                                        <p:strVal val="hidden"/>
                                      </p:to>
                                    </p:set>
                                  </p:childTnLst>
                                </p:cTn>
                              </p:par>
                            </p:childTnLst>
                          </p:cTn>
                        </p:par>
                        <p:par>
                          <p:cTn id="29" fill="hold">
                            <p:stCondLst>
                              <p:cond delay="2500"/>
                            </p:stCondLst>
                            <p:childTnLst>
                              <p:par>
                                <p:cTn id="30" presetID="2" presetClass="exit" presetSubtype="4" fill="hold" nodeType="afterEffect">
                                  <p:stCondLst>
                                    <p:cond delay="0"/>
                                  </p:stCondLst>
                                  <p:childTnLst>
                                    <p:anim calcmode="lin" valueType="num">
                                      <p:cBhvr additive="base">
                                        <p:cTn id="31" dur="500"/>
                                        <p:tgtEl>
                                          <p:spTgt spid="8"/>
                                        </p:tgtEl>
                                        <p:attrNameLst>
                                          <p:attrName>ppt_x</p:attrName>
                                        </p:attrNameLst>
                                      </p:cBhvr>
                                      <p:tavLst>
                                        <p:tav tm="0">
                                          <p:val>
                                            <p:strVal val="ppt_x"/>
                                          </p:val>
                                        </p:tav>
                                        <p:tav tm="100000">
                                          <p:val>
                                            <p:strVal val="ppt_x"/>
                                          </p:val>
                                        </p:tav>
                                      </p:tavLst>
                                    </p:anim>
                                    <p:anim calcmode="lin" valueType="num">
                                      <p:cBhvr additive="base">
                                        <p:cTn id="32" dur="500"/>
                                        <p:tgtEl>
                                          <p:spTgt spid="8"/>
                                        </p:tgtEl>
                                        <p:attrNameLst>
                                          <p:attrName>ppt_y</p:attrName>
                                        </p:attrNameLst>
                                      </p:cBhvr>
                                      <p:tavLst>
                                        <p:tav tm="0">
                                          <p:val>
                                            <p:strVal val="ppt_y"/>
                                          </p:val>
                                        </p:tav>
                                        <p:tav tm="100000">
                                          <p:val>
                                            <p:strVal val="1+ppt_h/2"/>
                                          </p:val>
                                        </p:tav>
                                      </p:tavLst>
                                    </p:anim>
                                    <p:set>
                                      <p:cBhvr>
                                        <p:cTn id="33"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nvPr>
        </p:nvGraphicFramePr>
        <p:xfrm>
          <a:off x="457200" y="357166"/>
          <a:ext cx="7467600" cy="6072229"/>
        </p:xfrm>
        <a:graphic>
          <a:graphicData uri="http://schemas.openxmlformats.org/drawingml/2006/table">
            <a:tbl>
              <a:tblPr firstRow="1" bandRow="1">
                <a:tableStyleId>{5C22544A-7EE6-4342-B048-85BDC9FD1C3A}</a:tableStyleId>
              </a:tblPr>
              <a:tblGrid>
                <a:gridCol w="2489200"/>
                <a:gridCol w="2489200"/>
                <a:gridCol w="2489200"/>
              </a:tblGrid>
              <a:tr h="1138543">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b="0" dirty="0">
                          <a:solidFill>
                            <a:srgbClr val="000000"/>
                          </a:solidFill>
                          <a:latin typeface="Helvetica"/>
                          <a:ea typeface="Calibri"/>
                          <a:cs typeface="Times New Roman"/>
                        </a:rPr>
                        <a:t>Tecla Windows</a:t>
                      </a:r>
                      <a:endParaRPr lang="es-MX" sz="1100" b="0" dirty="0">
                        <a:latin typeface="Calibri"/>
                        <a:ea typeface="Calibri"/>
                        <a:cs typeface="Times New Roman"/>
                      </a:endParaRPr>
                    </a:p>
                  </a:txBody>
                  <a:tcPr marL="68580" marR="68580" marT="0" marB="0"/>
                </a:tc>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b="0" dirty="0">
                          <a:solidFill>
                            <a:srgbClr val="000000"/>
                          </a:solidFill>
                          <a:latin typeface="Helvetica"/>
                          <a:ea typeface="Calibri"/>
                          <a:cs typeface="Times New Roman"/>
                        </a:rPr>
                        <a:t>Su nombre o imagen lo dice; abre el menú Inicio.</a:t>
                      </a:r>
                      <a:endParaRPr lang="es-MX" sz="1100" b="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897572">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err="1">
                          <a:solidFill>
                            <a:srgbClr val="000000"/>
                          </a:solidFill>
                          <a:latin typeface="Helvetica"/>
                          <a:ea typeface="Calibri"/>
                          <a:cs typeface="Times New Roman"/>
                        </a:rPr>
                        <a:t>Alt</a:t>
                      </a:r>
                      <a:endParaRPr lang="es-MX" sz="1100" dirty="0">
                        <a:latin typeface="Calibri"/>
                        <a:ea typeface="Calibri"/>
                        <a:cs typeface="Times New Roman"/>
                      </a:endParaRPr>
                    </a:p>
                  </a:txBody>
                  <a:tcPr marL="68580" marR="68580" marT="0" marB="0"/>
                </a:tc>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nSpc>
                          <a:spcPct val="115000"/>
                        </a:lnSpc>
                        <a:spcAft>
                          <a:spcPts val="0"/>
                        </a:spcAft>
                      </a:pPr>
                      <a:r>
                        <a:rPr lang="es-MX" sz="1200" dirty="0">
                          <a:solidFill>
                            <a:srgbClr val="000000"/>
                          </a:solidFill>
                          <a:latin typeface="Helvetica"/>
                          <a:ea typeface="Calibri"/>
                          <a:cs typeface="Times New Roman"/>
                        </a:rPr>
                        <a:t>Muestra los atajos rápidos de la barra de herramientas (Ideal cuando no funciona bien el mouse). </a:t>
                      </a:r>
                      <a:endParaRPr lang="es-MX" sz="110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759028">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Back Space</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Barra espaciadora.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138543">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Tecla de Formato </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Muestra las propiedades de cualquier archivo ó aplicación .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1138543">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err="1">
                          <a:solidFill>
                            <a:srgbClr val="000000"/>
                          </a:solidFill>
                          <a:latin typeface="Helvetica"/>
                          <a:ea typeface="Calibri"/>
                          <a:cs typeface="Times New Roman"/>
                        </a:rPr>
                        <a:t>Alt</a:t>
                      </a:r>
                      <a:r>
                        <a:rPr lang="es-MX" sz="1200" dirty="0">
                          <a:solidFill>
                            <a:srgbClr val="000000"/>
                          </a:solidFill>
                          <a:latin typeface="Helvetica"/>
                          <a:ea typeface="Calibri"/>
                          <a:cs typeface="Times New Roman"/>
                        </a:rPr>
                        <a:t> Gr</a:t>
                      </a:r>
                      <a:endParaRPr lang="es-MX" sz="1100" dirty="0">
                        <a:latin typeface="Calibri"/>
                        <a:ea typeface="Calibri"/>
                        <a:cs typeface="Times New Roman"/>
                      </a:endParaRPr>
                    </a:p>
                  </a:txBody>
                  <a:tcPr marL="68580" marR="68580" marT="0" marB="0"/>
                </a:tc>
                <a:tc>
                  <a:txBody>
                    <a:bodyPr/>
                    <a:lstStyle/>
                    <a:p>
                      <a:pPr algn="ctr">
                        <a:lnSpc>
                          <a:spcPct val="115000"/>
                        </a:lnSpc>
                        <a:spcAft>
                          <a:spcPts val="0"/>
                        </a:spcAft>
                      </a:pPr>
                      <a:r>
                        <a:rPr lang="es-MX" sz="1200" dirty="0">
                          <a:solidFill>
                            <a:srgbClr val="000000"/>
                          </a:solidFill>
                          <a:latin typeface="Helvetica"/>
                          <a:ea typeface="Calibri"/>
                          <a:cs typeface="Times New Roman"/>
                        </a:rPr>
                        <a:t>No hace nada por si sola, a excepción de que haga alguna combinación de teclas. </a:t>
                      </a:r>
                      <a:endParaRPr lang="es-MX" sz="110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bl>
          </a:graphicData>
        </a:graphic>
      </p:graphicFrame>
      <p:pic>
        <p:nvPicPr>
          <p:cNvPr id="5" name="4 Imagen" descr="[windowskey.jpg]"/>
          <p:cNvPicPr/>
          <p:nvPr/>
        </p:nvPicPr>
        <p:blipFill>
          <a:blip r:embed="rId2" cstate="print"/>
          <a:srcRect/>
          <a:stretch>
            <a:fillRect/>
          </a:stretch>
        </p:blipFill>
        <p:spPr bwMode="auto">
          <a:xfrm>
            <a:off x="5929322" y="428604"/>
            <a:ext cx="1352550" cy="979714"/>
          </a:xfrm>
          <a:prstGeom prst="rect">
            <a:avLst/>
          </a:prstGeom>
          <a:noFill/>
          <a:ln w="9525">
            <a:noFill/>
            <a:miter lim="800000"/>
            <a:headEnd/>
            <a:tailEnd/>
          </a:ln>
        </p:spPr>
      </p:pic>
      <p:pic>
        <p:nvPicPr>
          <p:cNvPr id="6" name="5 Imagen" descr="http://tecnologia.culturamix.com/blog/wp-content/gallery/outras-teclas-funcionais/outras-teclas-funcionais-1.jpg"/>
          <p:cNvPicPr/>
          <p:nvPr/>
        </p:nvPicPr>
        <p:blipFill>
          <a:blip r:embed="rId3" cstate="print"/>
          <a:srcRect l="17426" r="12233"/>
          <a:stretch>
            <a:fillRect/>
          </a:stretch>
        </p:blipFill>
        <p:spPr bwMode="auto">
          <a:xfrm>
            <a:off x="5857884" y="1785926"/>
            <a:ext cx="1613807" cy="1240971"/>
          </a:xfrm>
          <a:prstGeom prst="rect">
            <a:avLst/>
          </a:prstGeom>
          <a:noFill/>
          <a:ln w="9525">
            <a:noFill/>
            <a:miter lim="800000"/>
            <a:headEnd/>
            <a:tailEnd/>
          </a:ln>
        </p:spPr>
      </p:pic>
      <p:pic>
        <p:nvPicPr>
          <p:cNvPr id="7" name="6 Imagen" descr="http://www.mind-crime.com/intl/es/stage2/images/instructions/controls_space.png"/>
          <p:cNvPicPr/>
          <p:nvPr/>
        </p:nvPicPr>
        <p:blipFill>
          <a:blip r:embed="rId4" cstate="print"/>
          <a:srcRect/>
          <a:stretch>
            <a:fillRect/>
          </a:stretch>
        </p:blipFill>
        <p:spPr bwMode="auto">
          <a:xfrm>
            <a:off x="5572132" y="3429000"/>
            <a:ext cx="2136321" cy="718457"/>
          </a:xfrm>
          <a:prstGeom prst="rect">
            <a:avLst/>
          </a:prstGeom>
          <a:noFill/>
          <a:ln w="9525">
            <a:noFill/>
            <a:miter lim="800000"/>
            <a:headEnd/>
            <a:tailEnd/>
          </a:ln>
        </p:spPr>
      </p:pic>
      <p:pic>
        <p:nvPicPr>
          <p:cNvPr id="8" name="7 Imagen" descr="http://pizarradospuntocero.files.wordpress.com/2013/03/tecla-propiedades.jpg"/>
          <p:cNvPicPr/>
          <p:nvPr/>
        </p:nvPicPr>
        <p:blipFill>
          <a:blip r:embed="rId5" cstate="print"/>
          <a:srcRect/>
          <a:stretch>
            <a:fillRect/>
          </a:stretch>
        </p:blipFill>
        <p:spPr bwMode="auto">
          <a:xfrm>
            <a:off x="5786446" y="4214818"/>
            <a:ext cx="1738086" cy="979715"/>
          </a:xfrm>
          <a:prstGeom prst="rect">
            <a:avLst/>
          </a:prstGeom>
          <a:noFill/>
          <a:ln w="9525">
            <a:noFill/>
            <a:miter lim="800000"/>
            <a:headEnd/>
            <a:tailEnd/>
          </a:ln>
        </p:spPr>
      </p:pic>
      <p:pic>
        <p:nvPicPr>
          <p:cNvPr id="9" name="8 Imagen" descr="http://1.bp.blogspot.com/-cto9xTKuv5w/UqHjPn_ZPvI/AAAAAAAABzE/C9Z-Q3EEQeE/s1600/Tecla+Alt+Derecho.png"/>
          <p:cNvPicPr/>
          <p:nvPr/>
        </p:nvPicPr>
        <p:blipFill>
          <a:blip r:embed="rId6" cstate="print"/>
          <a:srcRect/>
          <a:stretch>
            <a:fillRect/>
          </a:stretch>
        </p:blipFill>
        <p:spPr bwMode="auto">
          <a:xfrm>
            <a:off x="5907288" y="5231303"/>
            <a:ext cx="1502229" cy="1359352"/>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heckerboard(across)">
                                      <p:cBhvr>
                                        <p:cTn id="11" dur="500"/>
                                        <p:tgtEl>
                                          <p:spTgt spid="6"/>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ox(in)">
                                      <p:cBhvr>
                                        <p:cTn id="15" dur="500"/>
                                        <p:tgtEl>
                                          <p:spTgt spid="7"/>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heckerboard(across)">
                                      <p:cBhvr>
                                        <p:cTn id="19" dur="500"/>
                                        <p:tgtEl>
                                          <p:spTgt spid="8"/>
                                        </p:tgtEl>
                                      </p:cBhvr>
                                    </p:animEffect>
                                  </p:childTnLst>
                                </p:cTn>
                              </p:par>
                            </p:childTnLst>
                          </p:cTn>
                        </p:par>
                        <p:par>
                          <p:cTn id="20" fill="hold">
                            <p:stCondLst>
                              <p:cond delay="2000"/>
                            </p:stCondLst>
                            <p:childTnLst>
                              <p:par>
                                <p:cTn id="21" presetID="4" presetClass="entr" presetSubtype="16"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ox(in)">
                                      <p:cBhvr>
                                        <p:cTn id="23" dur="500"/>
                                        <p:tgtEl>
                                          <p:spTgt spid="9"/>
                                        </p:tgtEl>
                                      </p:cBhvr>
                                    </p:animEffect>
                                  </p:childTnLst>
                                </p:cTn>
                              </p:par>
                            </p:childTnLst>
                          </p:cTn>
                        </p:par>
                        <p:par>
                          <p:cTn id="24" fill="hold">
                            <p:stCondLst>
                              <p:cond delay="2500"/>
                            </p:stCondLst>
                            <p:childTnLst>
                              <p:par>
                                <p:cTn id="25" presetID="3" presetClass="exit" presetSubtype="10" fill="hold" nodeType="afterEffect">
                                  <p:stCondLst>
                                    <p:cond delay="0"/>
                                  </p:stCondLst>
                                  <p:childTnLst>
                                    <p:animEffect transition="out" filter="blinds(horizontal)">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nvPr>
        </p:nvGraphicFramePr>
        <p:xfrm>
          <a:off x="457200" y="357165"/>
          <a:ext cx="7467600" cy="6072231"/>
        </p:xfrm>
        <a:graphic>
          <a:graphicData uri="http://schemas.openxmlformats.org/drawingml/2006/table">
            <a:tbl>
              <a:tblPr firstRow="1" bandRow="1">
                <a:tableStyleId>{5C22544A-7EE6-4342-B048-85BDC9FD1C3A}</a:tableStyleId>
              </a:tblPr>
              <a:tblGrid>
                <a:gridCol w="2489200"/>
                <a:gridCol w="2489200"/>
                <a:gridCol w="2489200"/>
              </a:tblGrid>
              <a:tr h="1722858">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b="0" dirty="0" err="1">
                          <a:solidFill>
                            <a:srgbClr val="000000"/>
                          </a:solidFill>
                          <a:latin typeface="Helvetica"/>
                          <a:ea typeface="Calibri"/>
                          <a:cs typeface="Times New Roman"/>
                        </a:rPr>
                        <a:t>Insert</a:t>
                      </a:r>
                      <a:endParaRPr lang="es-MX" sz="1100" b="0" dirty="0">
                        <a:latin typeface="Calibri"/>
                        <a:ea typeface="Calibri"/>
                        <a:cs typeface="Times New Roman"/>
                      </a:endParaRPr>
                    </a:p>
                  </a:txBody>
                  <a:tcPr marL="68580" marR="68580" marT="0" marB="0"/>
                </a:tc>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b="0" dirty="0" smtClean="0">
                          <a:solidFill>
                            <a:srgbClr val="000000"/>
                          </a:solidFill>
                          <a:latin typeface="Helvetica"/>
                          <a:ea typeface="Calibri"/>
                          <a:cs typeface="Times New Roman"/>
                        </a:rPr>
                        <a:t>Sirve para deshacer lo escrito (tragarse las letras</a:t>
                      </a:r>
                      <a:r>
                        <a:rPr lang="es-MX" sz="1200" b="0" dirty="0">
                          <a:solidFill>
                            <a:srgbClr val="000000"/>
                          </a:solidFill>
                          <a:latin typeface="Helvetica"/>
                          <a:ea typeface="Calibri"/>
                          <a:cs typeface="Times New Roman"/>
                        </a:rPr>
                        <a:t>) o simplemente hacer lo escrito normalmente</a:t>
                      </a:r>
                      <a:r>
                        <a:rPr lang="es-MX" sz="1200" b="0" dirty="0" smtClean="0">
                          <a:solidFill>
                            <a:srgbClr val="000000"/>
                          </a:solidFill>
                          <a:latin typeface="Helvetica"/>
                          <a:ea typeface="Calibri"/>
                          <a:cs typeface="Times New Roman"/>
                        </a:rPr>
                        <a:t>.</a:t>
                      </a:r>
                      <a:endParaRPr lang="es-MX" sz="1100" b="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2160611">
                <a:tc>
                  <a:txBody>
                    <a:bodyPr/>
                    <a:lstStyle/>
                    <a:p>
                      <a:pPr algn="ctr">
                        <a:lnSpc>
                          <a:spcPct val="115000"/>
                        </a:lnSpc>
                        <a:spcAft>
                          <a:spcPts val="0"/>
                        </a:spcAft>
                      </a:pPr>
                      <a:endParaRPr lang="es-MX" sz="1200">
                        <a:solidFill>
                          <a:srgbClr val="000000"/>
                        </a:solidFill>
                        <a:latin typeface="Helvetica"/>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Inicio</a:t>
                      </a:r>
                      <a:endParaRPr lang="es-MX" sz="1100">
                        <a:latin typeface="Calibri"/>
                        <a:ea typeface="Calibri"/>
                        <a:cs typeface="Times New Roman"/>
                      </a:endParaRPr>
                    </a:p>
                  </a:txBody>
                  <a:tcPr marL="68580" marR="68580" marT="0" marB="0"/>
                </a:tc>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a:solidFill>
                            <a:srgbClr val="000000"/>
                          </a:solidFill>
                          <a:latin typeface="Helvetica"/>
                          <a:ea typeface="Calibri"/>
                          <a:cs typeface="Times New Roman"/>
                        </a:rPr>
                        <a:t>El cursor vuelve al comienzo de una línea ( En </a:t>
                      </a:r>
                      <a:r>
                        <a:rPr lang="es-MX" sz="1200" dirty="0" err="1">
                          <a:solidFill>
                            <a:srgbClr val="000000"/>
                          </a:solidFill>
                          <a:latin typeface="Helvetica"/>
                          <a:ea typeface="Calibri"/>
                          <a:cs typeface="Times New Roman"/>
                        </a:rPr>
                        <a:t>word</a:t>
                      </a:r>
                      <a:r>
                        <a:rPr lang="es-MX" sz="1200" dirty="0">
                          <a:solidFill>
                            <a:srgbClr val="000000"/>
                          </a:solidFill>
                          <a:latin typeface="Helvetica"/>
                          <a:ea typeface="Calibri"/>
                          <a:cs typeface="Times New Roman"/>
                        </a:rPr>
                        <a:t> avanza por secciones, en cualquier navegador te manda al </a:t>
                      </a:r>
                      <a:r>
                        <a:rPr lang="es-MX" sz="1200" dirty="0" err="1">
                          <a:solidFill>
                            <a:srgbClr val="000000"/>
                          </a:solidFill>
                          <a:latin typeface="Helvetica"/>
                          <a:ea typeface="Calibri"/>
                          <a:cs typeface="Times New Roman"/>
                        </a:rPr>
                        <a:t>Indice</a:t>
                      </a:r>
                      <a:r>
                        <a:rPr lang="es-MX" sz="1200" dirty="0">
                          <a:solidFill>
                            <a:srgbClr val="000000"/>
                          </a:solidFill>
                          <a:latin typeface="Helvetica"/>
                          <a:ea typeface="Calibri"/>
                          <a:cs typeface="Times New Roman"/>
                        </a:rPr>
                        <a:t> de la página).</a:t>
                      </a:r>
                      <a:endParaRPr lang="es-MX" sz="1100" dirty="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r h="2188762">
                <a:tc>
                  <a:txBody>
                    <a:bodyPr/>
                    <a:lstStyle/>
                    <a:p>
                      <a:pPr algn="ctr">
                        <a:lnSpc>
                          <a:spcPct val="115000"/>
                        </a:lnSpc>
                        <a:spcAft>
                          <a:spcPts val="0"/>
                        </a:spcAft>
                      </a:pPr>
                      <a:endParaRPr lang="es-MX" sz="1200" dirty="0">
                        <a:solidFill>
                          <a:srgbClr val="000000"/>
                        </a:solidFill>
                        <a:latin typeface="Helvetica"/>
                        <a:ea typeface="Calibri"/>
                        <a:cs typeface="Times New Roman"/>
                      </a:endParaRPr>
                    </a:p>
                    <a:p>
                      <a:pPr algn="ctr">
                        <a:lnSpc>
                          <a:spcPct val="115000"/>
                        </a:lnSpc>
                        <a:spcAft>
                          <a:spcPts val="0"/>
                        </a:spcAft>
                      </a:pPr>
                      <a:r>
                        <a:rPr lang="es-MX" sz="1200" dirty="0">
                          <a:solidFill>
                            <a:srgbClr val="000000"/>
                          </a:solidFill>
                          <a:latin typeface="Helvetica"/>
                          <a:ea typeface="Calibri"/>
                          <a:cs typeface="Times New Roman"/>
                        </a:rPr>
                        <a:t>Fin</a:t>
                      </a:r>
                      <a:endParaRPr lang="es-MX" sz="1100" dirty="0">
                        <a:latin typeface="Calibri"/>
                        <a:ea typeface="Calibri"/>
                        <a:cs typeface="Times New Roman"/>
                      </a:endParaRPr>
                    </a:p>
                  </a:txBody>
                  <a:tcPr marL="68580" marR="68580" marT="0" marB="0"/>
                </a:tc>
                <a:tc>
                  <a:txBody>
                    <a:bodyPr/>
                    <a:lstStyle/>
                    <a:p>
                      <a:pPr algn="ctr">
                        <a:lnSpc>
                          <a:spcPct val="115000"/>
                        </a:lnSpc>
                        <a:spcAft>
                          <a:spcPts val="0"/>
                        </a:spcAft>
                      </a:pPr>
                      <a:r>
                        <a:rPr lang="es-MX" sz="1200">
                          <a:solidFill>
                            <a:srgbClr val="000000"/>
                          </a:solidFill>
                          <a:latin typeface="Helvetica"/>
                          <a:ea typeface="Calibri"/>
                          <a:cs typeface="Times New Roman"/>
                        </a:rPr>
                        <a:t> </a:t>
                      </a:r>
                      <a:endParaRPr lang="es-MX" sz="1100">
                        <a:latin typeface="Calibri"/>
                        <a:ea typeface="Calibri"/>
                        <a:cs typeface="Times New Roman"/>
                      </a:endParaRPr>
                    </a:p>
                    <a:p>
                      <a:pPr algn="ctr">
                        <a:lnSpc>
                          <a:spcPct val="115000"/>
                        </a:lnSpc>
                        <a:spcAft>
                          <a:spcPts val="0"/>
                        </a:spcAft>
                      </a:pPr>
                      <a:r>
                        <a:rPr lang="es-MX" sz="1200">
                          <a:solidFill>
                            <a:srgbClr val="000000"/>
                          </a:solidFill>
                          <a:latin typeface="Helvetica"/>
                          <a:ea typeface="Calibri"/>
                          <a:cs typeface="Times New Roman"/>
                        </a:rPr>
                        <a:t>El cursor va al final de una línea ( En word avanza por secciones, en cualquier navegador te manda al final de la página). </a:t>
                      </a:r>
                      <a:endParaRPr lang="es-MX" sz="1100">
                        <a:latin typeface="Calibri"/>
                        <a:ea typeface="Calibri"/>
                        <a:cs typeface="Times New Roman"/>
                      </a:endParaRPr>
                    </a:p>
                  </a:txBody>
                  <a:tcPr marL="68580" marR="68580" marT="0" marB="0"/>
                </a:tc>
                <a:tc>
                  <a:txBody>
                    <a:bodyPr/>
                    <a:lstStyle/>
                    <a:p>
                      <a:pPr>
                        <a:lnSpc>
                          <a:spcPct val="115000"/>
                        </a:lnSpc>
                        <a:spcAft>
                          <a:spcPts val="0"/>
                        </a:spcAft>
                      </a:pPr>
                      <a:endParaRPr lang="es-MX" sz="1200" dirty="0">
                        <a:latin typeface="Calibri"/>
                        <a:ea typeface="Calibri"/>
                        <a:cs typeface="Times New Roman"/>
                      </a:endParaRPr>
                    </a:p>
                  </a:txBody>
                  <a:tcPr marL="68580" marR="68580" marT="0" marB="0"/>
                </a:tc>
              </a:tr>
            </a:tbl>
          </a:graphicData>
        </a:graphic>
      </p:graphicFrame>
      <p:pic>
        <p:nvPicPr>
          <p:cNvPr id="5" name="4 Imagen" descr="https://support.apple.com/library/APPLE/APPLECARE_ALLGEOS/HT1168/pc-insert.png"/>
          <p:cNvPicPr/>
          <p:nvPr/>
        </p:nvPicPr>
        <p:blipFill>
          <a:blip r:embed="rId2" cstate="print"/>
          <a:srcRect/>
          <a:stretch>
            <a:fillRect/>
          </a:stretch>
        </p:blipFill>
        <p:spPr bwMode="auto">
          <a:xfrm>
            <a:off x="6072198" y="785794"/>
            <a:ext cx="1091293" cy="1110343"/>
          </a:xfrm>
          <a:prstGeom prst="rect">
            <a:avLst/>
          </a:prstGeom>
          <a:noFill/>
          <a:ln w="9525">
            <a:noFill/>
            <a:miter lim="800000"/>
            <a:headEnd/>
            <a:tailEnd/>
          </a:ln>
        </p:spPr>
      </p:pic>
      <p:pic>
        <p:nvPicPr>
          <p:cNvPr id="6" name="5 Imagen" descr="http://www.monografias.com/trabajos75/teclas-computador/image022.jpg"/>
          <p:cNvPicPr/>
          <p:nvPr/>
        </p:nvPicPr>
        <p:blipFill>
          <a:blip r:embed="rId3" cstate="print"/>
          <a:srcRect/>
          <a:stretch>
            <a:fillRect/>
          </a:stretch>
        </p:blipFill>
        <p:spPr bwMode="auto">
          <a:xfrm>
            <a:off x="6000760" y="2571744"/>
            <a:ext cx="1287236" cy="979714"/>
          </a:xfrm>
          <a:prstGeom prst="rect">
            <a:avLst/>
          </a:prstGeom>
          <a:noFill/>
          <a:ln w="9525">
            <a:noFill/>
            <a:miter lim="800000"/>
            <a:headEnd/>
            <a:tailEnd/>
          </a:ln>
        </p:spPr>
      </p:pic>
      <p:pic>
        <p:nvPicPr>
          <p:cNvPr id="7" name="6 Imagen" descr="http://4.bp.blogspot.com/-QvtDfqanyL0/T2jW5qApUGI/AAAAAAAAAMo/hrdvb5n35t8/s1600/tecla+fin.jpg"/>
          <p:cNvPicPr/>
          <p:nvPr/>
        </p:nvPicPr>
        <p:blipFill>
          <a:blip r:embed="rId4" cstate="print"/>
          <a:srcRect/>
          <a:stretch>
            <a:fillRect/>
          </a:stretch>
        </p:blipFill>
        <p:spPr bwMode="auto">
          <a:xfrm>
            <a:off x="5724128" y="4725144"/>
            <a:ext cx="1670867" cy="1110343"/>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ox(in)">
                                      <p:cBhvr>
                                        <p:cTn id="15" dur="500"/>
                                        <p:tgtEl>
                                          <p:spTgt spid="7"/>
                                        </p:tgtEl>
                                      </p:cBhvr>
                                    </p:animEffect>
                                  </p:childTnLst>
                                </p:cTn>
                              </p:par>
                            </p:childTnLst>
                          </p:cTn>
                        </p:par>
                        <p:par>
                          <p:cTn id="16" fill="hold">
                            <p:stCondLst>
                              <p:cond delay="1500"/>
                            </p:stCondLst>
                            <p:childTnLst>
                              <p:par>
                                <p:cTn id="17" presetID="8" presetClass="exit" presetSubtype="16" fill="hold" nodeType="afterEffect">
                                  <p:stCondLst>
                                    <p:cond delay="0"/>
                                  </p:stCondLst>
                                  <p:childTnLst>
                                    <p:animEffect transition="out" filter="diamond(in)">
                                      <p:cBhvr>
                                        <p:cTn id="18" dur="2000"/>
                                        <p:tgtEl>
                                          <p:spTgt spid="4"/>
                                        </p:tgtEl>
                                      </p:cBhvr>
                                    </p:animEffect>
                                    <p:set>
                                      <p:cBhvr>
                                        <p:cTn id="19"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274</TotalTime>
  <Words>485</Words>
  <Application>Microsoft Office PowerPoint</Application>
  <PresentationFormat>Presentación en pantalla (4:3)</PresentationFormat>
  <Paragraphs>95</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Mirador</vt:lpstr>
      <vt:lpstr>COLEGIO DE BACHILLERES   PLANTEL #20 DEL VALLE “MATIAS ROMERO”</vt:lpstr>
      <vt:lpstr> </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DELL</dc:creator>
  <cp:lastModifiedBy>DELL</cp:lastModifiedBy>
  <cp:revision>29</cp:revision>
  <dcterms:created xsi:type="dcterms:W3CDTF">2014-11-05T21:59:20Z</dcterms:created>
  <dcterms:modified xsi:type="dcterms:W3CDTF">2014-11-06T02:49:13Z</dcterms:modified>
</cp:coreProperties>
</file>